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6" r:id="rId2"/>
    <p:sldId id="264" r:id="rId3"/>
    <p:sldId id="270" r:id="rId4"/>
    <p:sldId id="257" r:id="rId5"/>
    <p:sldId id="267" r:id="rId6"/>
    <p:sldId id="283" r:id="rId7"/>
    <p:sldId id="269" r:id="rId8"/>
    <p:sldId id="277" r:id="rId9"/>
    <p:sldId id="278" r:id="rId10"/>
    <p:sldId id="272" r:id="rId11"/>
    <p:sldId id="273" r:id="rId12"/>
    <p:sldId id="288" r:id="rId13"/>
    <p:sldId id="290" r:id="rId14"/>
    <p:sldId id="289" r:id="rId15"/>
    <p:sldId id="304" r:id="rId16"/>
    <p:sldId id="305" r:id="rId17"/>
    <p:sldId id="279" r:id="rId18"/>
    <p:sldId id="281" r:id="rId19"/>
    <p:sldId id="261" r:id="rId20"/>
    <p:sldId id="291" r:id="rId21"/>
    <p:sldId id="292" r:id="rId22"/>
    <p:sldId id="293" r:id="rId23"/>
    <p:sldId id="294" r:id="rId24"/>
    <p:sldId id="295" r:id="rId25"/>
    <p:sldId id="296" r:id="rId26"/>
    <p:sldId id="297" r:id="rId27"/>
    <p:sldId id="298" r:id="rId28"/>
    <p:sldId id="302" r:id="rId29"/>
    <p:sldId id="299" r:id="rId30"/>
    <p:sldId id="303" r:id="rId31"/>
    <p:sldId id="300" r:id="rId32"/>
    <p:sldId id="301" r:id="rId33"/>
    <p:sldId id="263" r:id="rId34"/>
    <p:sldId id="28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1" autoAdjust="0"/>
    <p:restoredTop sz="87097" autoAdjust="0"/>
  </p:normalViewPr>
  <p:slideViewPr>
    <p:cSldViewPr>
      <p:cViewPr varScale="1">
        <p:scale>
          <a:sx n="79" d="100"/>
          <a:sy n="79" d="100"/>
        </p:scale>
        <p:origin x="112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A6E955-CCB4-469B-BD77-A051D4915BE8}" type="datetimeFigureOut">
              <a:rPr lang="en-US" smtClean="0"/>
              <a:pPr/>
              <a:t>30/9/2024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03B84F-D49B-4253-A14A-5A14AC600411}" type="slidenum">
              <a:rPr lang="en-US" smtClean="0"/>
              <a:pPr/>
              <a:t>‹#›</a:t>
            </a:fld>
            <a:endParaRPr lang="en-US"/>
          </a:p>
        </p:txBody>
      </p:sp>
    </p:spTree>
    <p:extLst>
      <p:ext uri="{BB962C8B-B14F-4D97-AF65-F5344CB8AC3E}">
        <p14:creationId xmlns:p14="http://schemas.microsoft.com/office/powerpoint/2010/main" val="2944127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03B84F-D49B-4253-A14A-5A14AC600411}" type="slidenum">
              <a:rPr lang="en-US" smtClean="0"/>
              <a:pPr/>
              <a:t>12</a:t>
            </a:fld>
            <a:endParaRPr lang="en-US"/>
          </a:p>
        </p:txBody>
      </p:sp>
    </p:spTree>
    <p:extLst>
      <p:ext uri="{BB962C8B-B14F-4D97-AF65-F5344CB8AC3E}">
        <p14:creationId xmlns:p14="http://schemas.microsoft.com/office/powerpoint/2010/main" val="3948421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3B84F-D49B-4253-A14A-5A14AC600411}"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3B84F-D49B-4253-A14A-5A14AC600411}" type="slidenum">
              <a:rPr lang="en-US" smtClean="0"/>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ChangeArrowheads="1" noTextEdit="1"/>
          </p:cNvSpPr>
          <p:nvPr>
            <p:ph type="sldImg"/>
          </p:nvPr>
        </p:nvSpPr>
        <p:spPr>
          <a:ln/>
        </p:spPr>
      </p:sp>
      <p:sp>
        <p:nvSpPr>
          <p:cNvPr id="32771" name="Notes Placeholder 2"/>
          <p:cNvSpPr>
            <a:spLocks noGrp="1" noChangeArrowheads="1"/>
          </p:cNvSpPr>
          <p:nvPr>
            <p:ph type="body" idx="1"/>
          </p:nvPr>
        </p:nvSpPr>
        <p:spPr>
          <a:noFill/>
        </p:spPr>
        <p:txBody>
          <a:bodyPr/>
          <a:lstStyle/>
          <a:p>
            <a:endParaRPr lang="en-US" altLang="en-US" smtClean="0"/>
          </a:p>
        </p:txBody>
      </p:sp>
      <p:sp>
        <p:nvSpPr>
          <p:cNvPr id="3277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D9D5022-3060-4BB7-BFF6-81459ACE542A}" type="slidenum">
              <a:rPr lang="en-US" altLang="en-US" smtClean="0"/>
              <a:pPr/>
              <a:t>32</a:t>
            </a:fld>
            <a:endParaRPr lang="en-US" altLang="en-US" smtClean="0"/>
          </a:p>
        </p:txBody>
      </p:sp>
    </p:spTree>
    <p:extLst>
      <p:ext uri="{BB962C8B-B14F-4D97-AF65-F5344CB8AC3E}">
        <p14:creationId xmlns:p14="http://schemas.microsoft.com/office/powerpoint/2010/main" val="336495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4860D8-DD4B-48B9-9263-6DE88EF6044B}" type="datetimeFigureOut">
              <a:rPr lang="en-US" smtClean="0"/>
              <a:pPr/>
              <a:t>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3023328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4860D8-DD4B-48B9-9263-6DE88EF6044B}" type="datetimeFigureOut">
              <a:rPr lang="en-US" smtClean="0"/>
              <a:pPr/>
              <a:t>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22515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4860D8-DD4B-48B9-9263-6DE88EF6044B}" type="datetimeFigureOut">
              <a:rPr lang="en-US" smtClean="0"/>
              <a:pPr/>
              <a:t>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639777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4860D8-DD4B-48B9-9263-6DE88EF6044B}" type="datetimeFigureOut">
              <a:rPr lang="en-US" smtClean="0"/>
              <a:pPr/>
              <a:t>30/9/2024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2983002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4860D8-DD4B-48B9-9263-6DE88EF6044B}" type="datetimeFigureOut">
              <a:rPr lang="en-US" smtClean="0"/>
              <a:pPr/>
              <a:t>30/9/2024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1612060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4860D8-DD4B-48B9-9263-6DE88EF6044B}" type="datetimeFigureOut">
              <a:rPr lang="en-US" smtClean="0"/>
              <a:pPr/>
              <a:t>30/9/2024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3014852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4860D8-DD4B-48B9-9263-6DE88EF6044B}" type="datetimeFigureOut">
              <a:rPr lang="en-US" smtClean="0"/>
              <a:pPr/>
              <a:t>30/9/2024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2992078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860D8-DD4B-48B9-9263-6DE88EF6044B}" type="datetimeFigureOut">
              <a:rPr lang="en-US" smtClean="0"/>
              <a:pPr/>
              <a:t>30/9/2024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179975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860D8-DD4B-48B9-9263-6DE88EF6044B}" type="datetimeFigureOut">
              <a:rPr lang="en-US" smtClean="0"/>
              <a:pPr/>
              <a:t>30/9/2024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418890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4860D8-DD4B-48B9-9263-6DE88EF6044B}" type="datetimeFigureOut">
              <a:rPr lang="en-US" smtClean="0"/>
              <a:pPr/>
              <a:t>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1809965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4860D8-DD4B-48B9-9263-6DE88EF6044B}" type="datetimeFigureOut">
              <a:rPr lang="en-US" smtClean="0"/>
              <a:pPr/>
              <a:t>30/9/2024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49181-C268-4009-976D-7B59A9EB003C}" type="slidenum">
              <a:rPr lang="en-US" smtClean="0"/>
              <a:pPr/>
              <a:t>‹#›</a:t>
            </a:fld>
            <a:endParaRPr lang="en-US"/>
          </a:p>
        </p:txBody>
      </p:sp>
    </p:spTree>
    <p:extLst>
      <p:ext uri="{BB962C8B-B14F-4D97-AF65-F5344CB8AC3E}">
        <p14:creationId xmlns:p14="http://schemas.microsoft.com/office/powerpoint/2010/main" val="73889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2F70A497-B054-47B5-8219-F42A39323A1B}" type="slidenum">
              <a:rPr lang="en-US" altLang="en-US"/>
              <a:pPr>
                <a:defRPr/>
              </a:pPr>
              <a:t>‹#›</a:t>
            </a:fld>
            <a:endParaRPr lang="en-US" altLang="en-US"/>
          </a:p>
        </p:txBody>
      </p:sp>
    </p:spTree>
    <p:extLst>
      <p:ext uri="{BB962C8B-B14F-4D97-AF65-F5344CB8AC3E}">
        <p14:creationId xmlns:p14="http://schemas.microsoft.com/office/powerpoint/2010/main" val="150533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860D8-DD4B-48B9-9263-6DE88EF6044B}" type="datetimeFigureOut">
              <a:rPr lang="en-US" smtClean="0"/>
              <a:pPr/>
              <a:t>30/9/2024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249181-C268-4009-976D-7B59A9EB003C}" type="slidenum">
              <a:rPr lang="en-US" smtClean="0"/>
              <a:pPr/>
              <a:t>‹#›</a:t>
            </a:fld>
            <a:endParaRPr lang="en-US"/>
          </a:p>
        </p:txBody>
      </p:sp>
    </p:spTree>
    <p:extLst>
      <p:ext uri="{BB962C8B-B14F-4D97-AF65-F5344CB8AC3E}">
        <p14:creationId xmlns:p14="http://schemas.microsoft.com/office/powerpoint/2010/main" val="3672642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ictnews.vietnamnet.vn/kham-pha/tiet-kiem-nang-luong/nang-luong-sinh-khoi-va-tiem-nang-chua-duoc-khai-pha-o-nuoc-ta-264624.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ictnews.vietnamnet.vn/kham-pha/tiet-kiem-nang-luong/tich-hop-loi-the-cua-dien-gio-va-mat-troi-de-tao-nguon-nang-luong-sach-264578.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4.gif"/><Relationship Id="rId13" Type="http://schemas.openxmlformats.org/officeDocument/2006/relationships/image" Target="../media/image17.gif"/><Relationship Id="rId3" Type="http://schemas.openxmlformats.org/officeDocument/2006/relationships/slide" Target="slide7.xml"/><Relationship Id="rId7" Type="http://schemas.openxmlformats.org/officeDocument/2006/relationships/slide" Target="slide19.xml"/><Relationship Id="rId12" Type="http://schemas.openxmlformats.org/officeDocument/2006/relationships/slide" Target="slide1.xml"/><Relationship Id="rId17" Type="http://schemas.openxmlformats.org/officeDocument/2006/relationships/image" Target="../media/image19.gif"/><Relationship Id="rId2" Type="http://schemas.openxmlformats.org/officeDocument/2006/relationships/image" Target="../media/image11.png"/><Relationship Id="rId16"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3.gif"/><Relationship Id="rId11" Type="http://schemas.openxmlformats.org/officeDocument/2006/relationships/image" Target="../media/image16.gif"/><Relationship Id="rId5" Type="http://schemas.openxmlformats.org/officeDocument/2006/relationships/slide" Target="slide5.xml"/><Relationship Id="rId15" Type="http://schemas.openxmlformats.org/officeDocument/2006/relationships/image" Target="../media/image18.gif"/><Relationship Id="rId10" Type="http://schemas.openxmlformats.org/officeDocument/2006/relationships/slide" Target="slide9.xml"/><Relationship Id="rId4" Type="http://schemas.openxmlformats.org/officeDocument/2006/relationships/image" Target="../media/image12.gif"/><Relationship Id="rId9" Type="http://schemas.openxmlformats.org/officeDocument/2006/relationships/image" Target="../media/image15.gif"/><Relationship Id="rId14" Type="http://schemas.openxmlformats.org/officeDocument/2006/relationships/slide" Target="slide6.xml"/></Relationships>
</file>

<file path=ppt/slides/_rels/slide2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2.xml"/><Relationship Id="rId5" Type="http://schemas.openxmlformats.org/officeDocument/2006/relationships/image" Target="../media/image14.gif"/><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2.gif"/><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6.gif"/><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7.gif"/><Relationship Id="rId5" Type="http://schemas.openxmlformats.org/officeDocument/2006/relationships/image" Target="../media/image12.gif"/><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7.gif"/><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3.gif"/><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bài tập của chíp\hinh-nen-powerpoint-mo-da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 y="1219200"/>
            <a:ext cx="7696200" cy="584775"/>
          </a:xfrm>
          <a:prstGeom prst="rect">
            <a:avLst/>
          </a:prstGeom>
          <a:noFill/>
        </p:spPr>
        <p:txBody>
          <a:bodyPr wrap="square" rtlCol="0">
            <a:spAutoFit/>
          </a:bodyPr>
          <a:lstStyle/>
          <a:p>
            <a:r>
              <a:rPr lang="en-US" sz="3200" b="1" dirty="0" smtClean="0">
                <a:solidFill>
                  <a:srgbClr val="FF0000"/>
                </a:solidFill>
                <a:latin typeface="Arial" pitchFamily="34" charset="0"/>
                <a:cs typeface="Arial" pitchFamily="34" charset="0"/>
              </a:rPr>
              <a:t>TIẾT </a:t>
            </a:r>
            <a:r>
              <a:rPr lang="en-US" sz="3200" b="1" dirty="0" smtClean="0">
                <a:solidFill>
                  <a:srgbClr val="FF0000"/>
                </a:solidFill>
                <a:latin typeface="Arial" pitchFamily="34" charset="0"/>
                <a:cs typeface="Arial" pitchFamily="34" charset="0"/>
              </a:rPr>
              <a:t>4. </a:t>
            </a:r>
            <a:r>
              <a:rPr lang="en-US" sz="3200" b="1" dirty="0" smtClean="0">
                <a:solidFill>
                  <a:srgbClr val="FF0000"/>
                </a:solidFill>
                <a:latin typeface="Arial" pitchFamily="34" charset="0"/>
                <a:cs typeface="Arial" pitchFamily="34" charset="0"/>
              </a:rPr>
              <a:t>BÀI 3: NGÔI NHÀ THÔNG MINH </a:t>
            </a:r>
            <a:endParaRPr lang="en-US" sz="3200" b="1" dirty="0">
              <a:solidFill>
                <a:srgbClr val="FF0000"/>
              </a:solidFill>
              <a:latin typeface="Arial" pitchFamily="34" charset="0"/>
              <a:cs typeface="Arial" pitchFamily="34" charset="0"/>
            </a:endParaRPr>
          </a:p>
        </p:txBody>
      </p:sp>
      <p:pic>
        <p:nvPicPr>
          <p:cNvPr id="5" name="Picture 4" descr="C:\Users\USER\Desktop\smart-home-1.jpg"/>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362200"/>
            <a:ext cx="6553200" cy="3590925"/>
          </a:xfrm>
          <a:prstGeom prst="rect">
            <a:avLst/>
          </a:prstGeom>
          <a:noFill/>
          <a:ln>
            <a:noFill/>
          </a:ln>
        </p:spPr>
      </p:pic>
    </p:spTree>
    <p:extLst>
      <p:ext uri="{BB962C8B-B14F-4D97-AF65-F5344CB8AC3E}">
        <p14:creationId xmlns:p14="http://schemas.microsoft.com/office/powerpoint/2010/main" val="407384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4953000"/>
            <a:ext cx="228600" cy="369332"/>
          </a:xfrm>
          <a:prstGeom prst="rect">
            <a:avLst/>
          </a:prstGeom>
          <a:noFill/>
        </p:spPr>
        <p:txBody>
          <a:bodyPr wrap="square" rtlCol="0">
            <a:spAutoFit/>
          </a:bodyPr>
          <a:lstStyle/>
          <a:p>
            <a:endParaRPr lang="en-US" dirty="0"/>
          </a:p>
        </p:txBody>
      </p:sp>
      <p:sp>
        <p:nvSpPr>
          <p:cNvPr id="2" name="TextBox 1"/>
          <p:cNvSpPr txBox="1"/>
          <p:nvPr/>
        </p:nvSpPr>
        <p:spPr>
          <a:xfrm>
            <a:off x="4800600" y="0"/>
            <a:ext cx="2286000" cy="523220"/>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KHỞI ĐỘNG</a:t>
            </a:r>
            <a:endParaRPr lang="en-US" sz="2800" b="1" dirty="0">
              <a:solidFill>
                <a:srgbClr val="FF0000"/>
              </a:solidFill>
              <a:latin typeface="Arial" pitchFamily="34" charset="0"/>
              <a:cs typeface="Arial" pitchFamily="34" charset="0"/>
            </a:endParaRPr>
          </a:p>
        </p:txBody>
      </p:sp>
      <p:sp>
        <p:nvSpPr>
          <p:cNvPr id="3" name="Cloud Callout 2"/>
          <p:cNvSpPr/>
          <p:nvPr/>
        </p:nvSpPr>
        <p:spPr>
          <a:xfrm>
            <a:off x="0" y="304800"/>
            <a:ext cx="3200400" cy="6934200"/>
          </a:xfrm>
          <a:prstGeom prst="cloudCallout">
            <a:avLst>
              <a:gd name="adj1" fmla="val 63273"/>
              <a:gd name="adj2" fmla="val 36392"/>
            </a:avLst>
          </a:prstGeom>
          <a:ln w="28575">
            <a:solidFill>
              <a:srgbClr val="C0000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err="1">
                <a:solidFill>
                  <a:schemeClr val="tx1"/>
                </a:solidFill>
                <a:latin typeface="Arial" pitchFamily="34" charset="0"/>
                <a:cs typeface="Arial" pitchFamily="34" charset="0"/>
              </a:rPr>
              <a:t>Đây</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là</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một</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ngôi</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nhà</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thông</a:t>
            </a:r>
            <a:r>
              <a:rPr lang="en-US" sz="2800" b="1" dirty="0">
                <a:solidFill>
                  <a:schemeClr val="tx1"/>
                </a:solidFill>
                <a:latin typeface="Arial" pitchFamily="34" charset="0"/>
                <a:cs typeface="Arial" pitchFamily="34" charset="0"/>
              </a:rPr>
              <a:t> minh. </a:t>
            </a:r>
            <a:r>
              <a:rPr lang="en-US" sz="2800" b="1" dirty="0" err="1">
                <a:solidFill>
                  <a:schemeClr val="tx1"/>
                </a:solidFill>
                <a:latin typeface="Arial" pitchFamily="34" charset="0"/>
                <a:cs typeface="Arial" pitchFamily="34" charset="0"/>
              </a:rPr>
              <a:t>Công</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nghệ</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đã</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mang</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lại</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sự</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tiện</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nghi</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cho</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ngôi</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nhà</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như</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thế</a:t>
            </a:r>
            <a:r>
              <a:rPr lang="en-US" sz="2800" b="1" dirty="0">
                <a:solidFill>
                  <a:schemeClr val="tx1"/>
                </a:solidFill>
                <a:latin typeface="Arial" pitchFamily="34" charset="0"/>
                <a:cs typeface="Arial" pitchFamily="34" charset="0"/>
              </a:rPr>
              <a:t> </a:t>
            </a:r>
            <a:r>
              <a:rPr lang="en-US" sz="2800" b="1" dirty="0" err="1">
                <a:solidFill>
                  <a:schemeClr val="tx1"/>
                </a:solidFill>
                <a:latin typeface="Arial" pitchFamily="34" charset="0"/>
                <a:cs typeface="Arial" pitchFamily="34" charset="0"/>
              </a:rPr>
              <a:t>nào</a:t>
            </a:r>
            <a:r>
              <a:rPr lang="en-US" sz="2800" b="1" dirty="0">
                <a:solidFill>
                  <a:schemeClr val="tx1"/>
                </a:solidFill>
                <a:latin typeface="Arial" pitchFamily="34" charset="0"/>
                <a:cs typeface="Arial" pitchFamily="34" charset="0"/>
              </a:rPr>
              <a:t>?</a:t>
            </a:r>
          </a:p>
          <a:p>
            <a:pPr algn="ctr"/>
            <a:endParaRPr lang="en-US" sz="2800" b="1" dirty="0">
              <a:solidFill>
                <a:schemeClr val="tx1"/>
              </a:solidFill>
            </a:endParaRPr>
          </a:p>
        </p:txBody>
      </p:sp>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7"/>
          <p:cNvSpPr>
            <a:spLocks noChangeArrowheads="1"/>
          </p:cNvSpPr>
          <p:nvPr/>
        </p:nvSpPr>
        <p:spPr bwMode="auto">
          <a:xfrm>
            <a:off x="0" y="79819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smtClean="0">
                <a:ln>
                  <a:noFill/>
                </a:ln>
                <a:solidFill>
                  <a:schemeClr val="tx1"/>
                </a:solidFill>
                <a:effectLst/>
                <a:latin typeface="Arial" pitchFamily="34" charset="0"/>
                <a:ea typeface="Times New Roman" pitchFamily="18" charset="0"/>
                <a:cs typeface="Arial" pitchFamily="34" charset="0"/>
              </a:rPr>
              <a:t>          Hình C                                                         Hình 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6" name="Picture 15" descr="C:\Users\USER\Desktop\smart-home-1.jpg"/>
          <p:cNvPicPr/>
          <p:nvPr/>
        </p:nvPicPr>
        <p:blipFill>
          <a:blip r:embed="rId2">
            <a:extLst>
              <a:ext uri="{28A0092B-C50C-407E-A947-70E740481C1C}">
                <a14:useLocalDpi xmlns:a14="http://schemas.microsoft.com/office/drawing/2010/main" val="0"/>
              </a:ext>
            </a:extLst>
          </a:blip>
          <a:srcRect/>
          <a:stretch>
            <a:fillRect/>
          </a:stretch>
        </p:blipFill>
        <p:spPr bwMode="auto">
          <a:xfrm>
            <a:off x="3200400" y="685800"/>
            <a:ext cx="5791200" cy="5867400"/>
          </a:xfrm>
          <a:prstGeom prst="rect">
            <a:avLst/>
          </a:prstGeom>
          <a:noFill/>
          <a:ln>
            <a:noFill/>
          </a:ln>
        </p:spPr>
      </p:pic>
      <p:sp>
        <p:nvSpPr>
          <p:cNvPr id="8" name="TextBox 7"/>
          <p:cNvSpPr txBox="1"/>
          <p:nvPr/>
        </p:nvSpPr>
        <p:spPr>
          <a:xfrm>
            <a:off x="2895600" y="2895600"/>
            <a:ext cx="184731" cy="369332"/>
          </a:xfrm>
          <a:prstGeom prst="rect">
            <a:avLst/>
          </a:prstGeom>
          <a:noFill/>
        </p:spPr>
        <p:txBody>
          <a:bodyPr wrap="none" rtlCol="0">
            <a:spAutoFit/>
          </a:bodyPr>
          <a:lstStyle/>
          <a:p>
            <a:endParaRPr lang="en-US" dirty="0"/>
          </a:p>
        </p:txBody>
      </p:sp>
      <p:sp>
        <p:nvSpPr>
          <p:cNvPr id="9" name="TextBox 8"/>
          <p:cNvSpPr txBox="1"/>
          <p:nvPr/>
        </p:nvSpPr>
        <p:spPr>
          <a:xfrm>
            <a:off x="0" y="1219200"/>
            <a:ext cx="3200400" cy="4401205"/>
          </a:xfrm>
          <a:prstGeom prst="rect">
            <a:avLst/>
          </a:prstGeom>
          <a:ln>
            <a:solidFill>
              <a:srgbClr val="C00000"/>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800" dirty="0" smtClean="0">
                <a:latin typeface="Arial" pitchFamily="34" charset="0"/>
                <a:cs typeface="Arial" pitchFamily="34" charset="0"/>
              </a:rPr>
              <a:t>Để biết được thế nào là một ngôi nhà thông minh? </a:t>
            </a:r>
            <a:r>
              <a:rPr lang="en-US" sz="2800" smtClean="0">
                <a:latin typeface="Arial" pitchFamily="34" charset="0"/>
                <a:cs typeface="Arial" pitchFamily="34" charset="0"/>
              </a:rPr>
              <a:t>Trong ngôi </a:t>
            </a:r>
            <a:r>
              <a:rPr lang="en-US" sz="2800" dirty="0" smtClean="0">
                <a:latin typeface="Arial" pitchFamily="34" charset="0"/>
                <a:cs typeface="Arial" pitchFamily="34" charset="0"/>
              </a:rPr>
              <a:t>nhà thông minh có những hệ thống hiện  đại nào? …-&gt; Bài học hôm nay chúng ta đi tìm hiểu</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2721853806"/>
      </p:ext>
    </p:extLst>
  </p:cSld>
  <p:clrMapOvr>
    <a:masterClrMapping/>
  </p:clrMapOvr>
  <p:transition advTm="2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circle(in)">
                                      <p:cBhvr>
                                        <p:cTn id="13" dur="20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xit" presetSubtype="16" fill="hold" grpId="1" nodeType="clickEffect">
                                  <p:stCondLst>
                                    <p:cond delay="0"/>
                                  </p:stCondLst>
                                  <p:childTnLst>
                                    <p:animEffect transition="out" filter="box(in)">
                                      <p:cBhvr>
                                        <p:cTn id="17" dur="1000"/>
                                        <p:tgtEl>
                                          <p:spTgt spid="3"/>
                                        </p:tgtEl>
                                      </p:cBhvr>
                                    </p:animEffect>
                                    <p:set>
                                      <p:cBhvr>
                                        <p:cTn id="18" dur="1" fill="hold">
                                          <p:stCondLst>
                                            <p:cond delay="999"/>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000" fill="hold"/>
                                        <p:tgtEl>
                                          <p:spTgt spid="9"/>
                                        </p:tgtEl>
                                        <p:attrNameLst>
                                          <p:attrName>ppt_x</p:attrName>
                                        </p:attrNameLst>
                                      </p:cBhvr>
                                      <p:tavLst>
                                        <p:tav tm="0">
                                          <p:val>
                                            <p:strVal val="#ppt_x"/>
                                          </p:val>
                                        </p:tav>
                                        <p:tav tm="100000">
                                          <p:val>
                                            <p:strVal val="#ppt_x"/>
                                          </p:val>
                                        </p:tav>
                                      </p:tavLst>
                                    </p:anim>
                                    <p:anim calcmode="lin" valueType="num">
                                      <p:cBhvr additive="base">
                                        <p:cTn id="24"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p:cNvSpPr txBox="1">
            <a:spLocks noChangeArrowheads="1"/>
          </p:cNvSpPr>
          <p:nvPr/>
        </p:nvSpPr>
        <p:spPr bwMode="auto">
          <a:xfrm>
            <a:off x="4572000" y="2082800"/>
            <a:ext cx="3044825" cy="415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defRPr/>
            </a:pPr>
            <a:r>
              <a:rPr lang="en-US" dirty="0">
                <a:solidFill>
                  <a:schemeClr val="bg1"/>
                </a:solidFill>
                <a:latin typeface="+mj-lt"/>
                <a:ea typeface="+mj-ea"/>
                <a:cs typeface="+mj-cs"/>
              </a:rPr>
              <a:t>N</a:t>
            </a:r>
            <a:r>
              <a:rPr lang="vi-VN" dirty="0">
                <a:solidFill>
                  <a:schemeClr val="bg1"/>
                </a:solidFill>
                <a:latin typeface="+mj-lt"/>
                <a:ea typeface="+mj-ea"/>
                <a:cs typeface="+mj-cs"/>
              </a:rPr>
              <a:t>gôi nhà được trang bị hệ thống điều khiển tự động hay bán tự động cho các thiết bị trong gia đình Điều đó giúp cuộc sống trở nên tiện nghi hơn đảm bảo an ninh an toàn và tiết kiệm năng lượng</a:t>
            </a:r>
            <a:r>
              <a:rPr lang="en-US" altLang="vi-VN" dirty="0">
                <a:solidFill>
                  <a:schemeClr val="bg1"/>
                </a:solidFill>
                <a:latin typeface="+mj-lt"/>
                <a:ea typeface="+mj-ea"/>
                <a:cs typeface="+mj-cs"/>
              </a:rPr>
              <a:t>.</a:t>
            </a:r>
          </a:p>
        </p:txBody>
      </p:sp>
      <p:sp>
        <p:nvSpPr>
          <p:cNvPr id="2" name="Rectangle 1"/>
          <p:cNvSpPr/>
          <p:nvPr/>
        </p:nvSpPr>
        <p:spPr>
          <a:xfrm>
            <a:off x="0"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959850" y="857250"/>
            <a:ext cx="155575"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229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
        <p:nvSpPr>
          <p:cNvPr id="14" name="TextBox 13"/>
          <p:cNvSpPr txBox="1"/>
          <p:nvPr/>
        </p:nvSpPr>
        <p:spPr>
          <a:xfrm>
            <a:off x="609600" y="0"/>
            <a:ext cx="7696200" cy="584775"/>
          </a:xfrm>
          <a:prstGeom prst="rect">
            <a:avLst/>
          </a:prstGeom>
          <a:noFill/>
        </p:spPr>
        <p:txBody>
          <a:bodyPr wrap="square" rtlCol="0">
            <a:spAutoFit/>
          </a:bodyPr>
          <a:lstStyle/>
          <a:p>
            <a:r>
              <a:rPr lang="en-US" sz="3200" b="1" dirty="0" smtClean="0">
                <a:solidFill>
                  <a:srgbClr val="FF0000"/>
                </a:solidFill>
                <a:latin typeface="Arial" pitchFamily="34" charset="0"/>
                <a:cs typeface="Arial" pitchFamily="34" charset="0"/>
              </a:rPr>
              <a:t>TIẾT 4.BÀI 3: NGÔI NHÀ THÔNG MINH </a:t>
            </a:r>
            <a:endParaRPr lang="en-US" sz="3200" b="1" dirty="0">
              <a:solidFill>
                <a:srgbClr val="FF0000"/>
              </a:solidFill>
              <a:latin typeface="Arial" pitchFamily="34" charset="0"/>
              <a:cs typeface="Arial" pitchFamily="34" charset="0"/>
            </a:endParaRPr>
          </a:p>
        </p:txBody>
      </p:sp>
      <p:sp>
        <p:nvSpPr>
          <p:cNvPr id="15" name="Rectangle 14"/>
          <p:cNvSpPr/>
          <p:nvPr/>
        </p:nvSpPr>
        <p:spPr>
          <a:xfrm>
            <a:off x="685800" y="533400"/>
            <a:ext cx="4664995" cy="523220"/>
          </a:xfrm>
          <a:prstGeom prst="rect">
            <a:avLst/>
          </a:prstGeom>
        </p:spPr>
        <p:txBody>
          <a:bodyPr wrap="none">
            <a:spAutoFit/>
          </a:bodyPr>
          <a:lstStyle/>
          <a:p>
            <a:pPr>
              <a:spcBef>
                <a:spcPct val="50000"/>
              </a:spcBef>
            </a:pPr>
            <a:r>
              <a:rPr lang="en-US" altLang="en-US" sz="2800" b="1" dirty="0" smtClean="0">
                <a:latin typeface="Arial" pitchFamily="34" charset="0"/>
                <a:cs typeface="Arial" pitchFamily="34" charset="0"/>
              </a:rPr>
              <a:t>I. </a:t>
            </a:r>
            <a:r>
              <a:rPr lang="vi-VN" altLang="en-US" sz="2800" b="1" dirty="0" smtClean="0">
                <a:latin typeface="Arial" pitchFamily="34" charset="0"/>
                <a:cs typeface="Arial" pitchFamily="34" charset="0"/>
              </a:rPr>
              <a:t>NGÔI NHÀ THÔNG MINH</a:t>
            </a:r>
            <a:endParaRPr lang="en-US" altLang="vi-VN" sz="2800" b="1" dirty="0">
              <a:latin typeface="Arial" pitchFamily="34" charset="0"/>
              <a:cs typeface="Arial" pitchFamily="34" charset="0"/>
            </a:endParaRPr>
          </a:p>
        </p:txBody>
      </p:sp>
      <p:cxnSp>
        <p:nvCxnSpPr>
          <p:cNvPr id="18" name="Straight Connector 17"/>
          <p:cNvCxnSpPr/>
          <p:nvPr/>
        </p:nvCxnSpPr>
        <p:spPr>
          <a:xfrm rot="5400000">
            <a:off x="2514997" y="3809603"/>
            <a:ext cx="5791200" cy="79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Flowchart: Alternate Process 21"/>
          <p:cNvSpPr/>
          <p:nvPr/>
        </p:nvSpPr>
        <p:spPr>
          <a:xfrm>
            <a:off x="5715000" y="1143000"/>
            <a:ext cx="3104002" cy="3276600"/>
          </a:xfrm>
          <a:prstGeom prst="flowChartAlternateProcess">
            <a:avLst/>
          </a:prstGeom>
          <a:ln w="28575">
            <a:solidFill>
              <a:srgbClr val="C00000"/>
            </a:solidFill>
          </a:ln>
        </p:spPr>
        <p:style>
          <a:lnRef idx="1">
            <a:schemeClr val="accent2"/>
          </a:lnRef>
          <a:fillRef idx="2">
            <a:schemeClr val="accent2"/>
          </a:fillRef>
          <a:effectRef idx="1">
            <a:schemeClr val="accent2"/>
          </a:effectRef>
          <a:fontRef idx="minor">
            <a:schemeClr val="dk1"/>
          </a:fontRef>
        </p:style>
        <p:txBody>
          <a:bodyPr rtlCol="0" anchor="ctr"/>
          <a:lstStyle/>
          <a:p>
            <a:pPr>
              <a:spcBef>
                <a:spcPct val="50000"/>
              </a:spcBef>
            </a:pPr>
            <a:r>
              <a:rPr lang="en-US" altLang="vi-VN" sz="2800" dirty="0" smtClean="0">
                <a:solidFill>
                  <a:schemeClr val="hlink"/>
                </a:solidFill>
                <a:latin typeface="Arial" pitchFamily="34" charset="0"/>
                <a:cs typeface="Arial" pitchFamily="34" charset="0"/>
              </a:rPr>
              <a:t>M</a:t>
            </a:r>
            <a:r>
              <a:rPr lang="vi-VN" altLang="en-US" sz="2800" dirty="0" smtClean="0">
                <a:solidFill>
                  <a:schemeClr val="hlink"/>
                </a:solidFill>
                <a:latin typeface="Arial" pitchFamily="34" charset="0"/>
                <a:cs typeface="Arial" pitchFamily="34" charset="0"/>
              </a:rPr>
              <a:t>ô tả</a:t>
            </a:r>
            <a:r>
              <a:rPr lang="en-US" altLang="en-US" sz="2800" dirty="0" smtClean="0">
                <a:solidFill>
                  <a:schemeClr val="hlink"/>
                </a:solidFill>
                <a:latin typeface="Arial" pitchFamily="34" charset="0"/>
                <a:cs typeface="Arial" pitchFamily="34" charset="0"/>
              </a:rPr>
              <a:t>,</a:t>
            </a:r>
            <a:r>
              <a:rPr lang="vi-VN" altLang="en-US" sz="2800" dirty="0" smtClean="0">
                <a:solidFill>
                  <a:schemeClr val="hlink"/>
                </a:solidFill>
                <a:latin typeface="Arial" pitchFamily="34" charset="0"/>
                <a:cs typeface="Arial" pitchFamily="34" charset="0"/>
              </a:rPr>
              <a:t> </a:t>
            </a:r>
            <a:r>
              <a:rPr lang="en-US" altLang="en-US" sz="2800" dirty="0" smtClean="0">
                <a:solidFill>
                  <a:schemeClr val="hlink"/>
                </a:solidFill>
                <a:latin typeface="Arial" pitchFamily="34" charset="0"/>
                <a:cs typeface="Arial" pitchFamily="34" charset="0"/>
              </a:rPr>
              <a:t>n</a:t>
            </a:r>
            <a:r>
              <a:rPr lang="vi-VN" altLang="en-US" sz="2800" dirty="0" smtClean="0">
                <a:solidFill>
                  <a:schemeClr val="hlink"/>
                </a:solidFill>
                <a:latin typeface="Arial" pitchFamily="34" charset="0"/>
                <a:cs typeface="Arial" pitchFamily="34" charset="0"/>
              </a:rPr>
              <a:t>hận diện những đặc điểm của ngôi nhà thông minh</a:t>
            </a:r>
            <a:r>
              <a:rPr lang="en-US" altLang="en-US" sz="2800" dirty="0" smtClean="0">
                <a:solidFill>
                  <a:schemeClr val="hlink"/>
                </a:solidFill>
                <a:latin typeface="Arial" pitchFamily="34" charset="0"/>
                <a:cs typeface="Arial" pitchFamily="34" charset="0"/>
              </a:rPr>
              <a:t>? Có những hệ thống nào?</a:t>
            </a:r>
            <a:endParaRPr lang="en-US" altLang="vi-VN" sz="2800" dirty="0">
              <a:solidFill>
                <a:schemeClr val="hlink"/>
              </a:solidFill>
              <a:latin typeface="Arial" pitchFamily="34" charset="0"/>
              <a:cs typeface="Arial" pitchFamily="34" charset="0"/>
            </a:endParaRPr>
          </a:p>
        </p:txBody>
      </p:sp>
    </p:spTree>
    <p:extLst>
      <p:ext uri="{BB962C8B-B14F-4D97-AF65-F5344CB8AC3E}">
        <p14:creationId xmlns:p14="http://schemas.microsoft.com/office/powerpoint/2010/main" val="3414406233"/>
      </p:ext>
    </p:extLst>
  </p:cSld>
  <p:clrMapOvr>
    <a:masterClrMapping/>
  </p:clrMapOvr>
  <p:transition spd="slow" advTm="127000">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4)">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4)">
                                      <p:cBhvr>
                                        <p:cTn id="17" dur="2000"/>
                                        <p:tgtEl>
                                          <p:spTgt spid="1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arn(inVertical)">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p:bldP spid="15"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116594" y="72616"/>
            <a:ext cx="83820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Picture 9" descr="C:\Users\USER\Desktop\2_301.png"/>
          <p:cNvPicPr/>
          <p:nvPr/>
        </p:nvPicPr>
        <p:blipFill>
          <a:blip r:embed="rId2">
            <a:extLst>
              <a:ext uri="{28A0092B-C50C-407E-A947-70E740481C1C}">
                <a14:useLocalDpi xmlns:a14="http://schemas.microsoft.com/office/drawing/2010/main" val="0"/>
              </a:ext>
            </a:extLst>
          </a:blip>
          <a:srcRect/>
          <a:stretch>
            <a:fillRect/>
          </a:stretch>
        </p:blipFill>
        <p:spPr bwMode="auto">
          <a:xfrm>
            <a:off x="428410" y="76200"/>
            <a:ext cx="8263898" cy="3143250"/>
          </a:xfrm>
          <a:prstGeom prst="rect">
            <a:avLst/>
          </a:prstGeom>
          <a:noFill/>
          <a:ln>
            <a:noFill/>
          </a:ln>
        </p:spPr>
      </p:pic>
      <p:graphicFrame>
        <p:nvGraphicFramePr>
          <p:cNvPr id="4" name="Table 3"/>
          <p:cNvGraphicFramePr>
            <a:graphicFrameLocks noGrp="1"/>
          </p:cNvGraphicFramePr>
          <p:nvPr>
            <p:extLst>
              <p:ext uri="{D42A27DB-BD31-4B8C-83A1-F6EECF244321}">
                <p14:modId xmlns:p14="http://schemas.microsoft.com/office/powerpoint/2010/main" val="1687094729"/>
              </p:ext>
            </p:extLst>
          </p:nvPr>
        </p:nvGraphicFramePr>
        <p:xfrm>
          <a:off x="152400" y="3200400"/>
          <a:ext cx="8686800" cy="3072384"/>
        </p:xfrm>
        <a:graphic>
          <a:graphicData uri="http://schemas.openxmlformats.org/drawingml/2006/table">
            <a:tbl>
              <a:tblPr firstRow="1" firstCol="1" bandRow="1">
                <a:tableStyleId>{5C22544A-7EE6-4342-B048-85BDC9FD1C3A}</a:tableStyleId>
              </a:tblPr>
              <a:tblGrid>
                <a:gridCol w="5608499">
                  <a:extLst>
                    <a:ext uri="{9D8B030D-6E8A-4147-A177-3AD203B41FA5}">
                      <a16:colId xmlns:a16="http://schemas.microsoft.com/office/drawing/2014/main" val="20000"/>
                    </a:ext>
                  </a:extLst>
                </a:gridCol>
                <a:gridCol w="3078301">
                  <a:extLst>
                    <a:ext uri="{9D8B030D-6E8A-4147-A177-3AD203B41FA5}">
                      <a16:colId xmlns:a16="http://schemas.microsoft.com/office/drawing/2014/main" val="20001"/>
                    </a:ext>
                  </a:extLst>
                </a:gridCol>
              </a:tblGrid>
              <a:tr h="306238">
                <a:tc gridSpan="2">
                  <a:txBody>
                    <a:bodyPr/>
                    <a:lstStyle/>
                    <a:p>
                      <a:pPr algn="ctr">
                        <a:lnSpc>
                          <a:spcPct val="120000"/>
                        </a:lnSpc>
                        <a:spcAft>
                          <a:spcPts val="0"/>
                        </a:spcAft>
                      </a:pPr>
                      <a:r>
                        <a:rPr lang="nl-NL" sz="2400" dirty="0">
                          <a:effectLst/>
                          <a:latin typeface="Arial" pitchFamily="34" charset="0"/>
                          <a:cs typeface="Arial" pitchFamily="34" charset="0"/>
                        </a:rPr>
                        <a:t>Hệ thống trong ngôi nhà thông minh</a:t>
                      </a:r>
                      <a:endParaRPr lang="en-US" sz="2400" dirty="0">
                        <a:effectLst/>
                        <a:latin typeface="Arial" pitchFamily="34" charset="0"/>
                        <a:ea typeface="Times New Roman"/>
                        <a:cs typeface="Arial"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306238">
                <a:tc>
                  <a:txBody>
                    <a:bodyPr/>
                    <a:lstStyle/>
                    <a:p>
                      <a:pPr>
                        <a:lnSpc>
                          <a:spcPct val="120000"/>
                        </a:lnSpc>
                        <a:spcAft>
                          <a:spcPts val="0"/>
                        </a:spcAft>
                      </a:pPr>
                      <a:r>
                        <a:rPr lang="nl-NL" sz="2400" dirty="0">
                          <a:effectLst/>
                          <a:latin typeface="Arial" pitchFamily="34" charset="0"/>
                          <a:cs typeface="Arial" pitchFamily="34" charset="0"/>
                        </a:rPr>
                        <a:t>Hệ thống an ninh, an toàn</a:t>
                      </a:r>
                      <a:endParaRPr lang="en-US" sz="2400" dirty="0">
                        <a:effectLst/>
                        <a:latin typeface="Arial" pitchFamily="34" charset="0"/>
                        <a:ea typeface="Times New Roman"/>
                        <a:cs typeface="Arial" pitchFamily="34" charset="0"/>
                      </a:endParaRPr>
                    </a:p>
                  </a:txBody>
                  <a:tcPr marL="68580" marR="68580" marT="0" marB="0"/>
                </a:tc>
                <a:tc>
                  <a:txBody>
                    <a:bodyPr/>
                    <a:lstStyle/>
                    <a:p>
                      <a:pPr>
                        <a:lnSpc>
                          <a:spcPct val="120000"/>
                        </a:lnSpc>
                        <a:spcAft>
                          <a:spcPts val="0"/>
                        </a:spcAft>
                      </a:pPr>
                      <a:r>
                        <a:rPr lang="nl-NL" sz="1400">
                          <a:effectLst/>
                          <a:latin typeface="Arial" pitchFamily="34" charset="0"/>
                          <a:cs typeface="Arial" pitchFamily="34" charset="0"/>
                        </a:rPr>
                        <a:t> </a:t>
                      </a:r>
                      <a:endParaRPr lang="en-US" sz="1200">
                        <a:effectLst/>
                        <a:latin typeface="Arial" pitchFamily="34" charset="0"/>
                        <a:ea typeface="Times New Roman"/>
                        <a:cs typeface="Arial" pitchFamily="34" charset="0"/>
                      </a:endParaRPr>
                    </a:p>
                  </a:txBody>
                  <a:tcPr marL="68580" marR="68580" marT="0" marB="0"/>
                </a:tc>
                <a:extLst>
                  <a:ext uri="{0D108BD9-81ED-4DB2-BD59-A6C34878D82A}">
                    <a16:rowId xmlns:a16="http://schemas.microsoft.com/office/drawing/2014/main" val="10001"/>
                  </a:ext>
                </a:extLst>
              </a:tr>
              <a:tr h="306238">
                <a:tc>
                  <a:txBody>
                    <a:bodyPr/>
                    <a:lstStyle/>
                    <a:p>
                      <a:pPr>
                        <a:lnSpc>
                          <a:spcPct val="120000"/>
                        </a:lnSpc>
                        <a:spcAft>
                          <a:spcPts val="0"/>
                        </a:spcAft>
                      </a:pPr>
                      <a:r>
                        <a:rPr lang="nl-NL" sz="2400" dirty="0">
                          <a:effectLst/>
                          <a:latin typeface="Arial" pitchFamily="34" charset="0"/>
                          <a:cs typeface="Arial" pitchFamily="34" charset="0"/>
                        </a:rPr>
                        <a:t>Hệ thống chiếu sáng</a:t>
                      </a:r>
                      <a:endParaRPr lang="en-US" sz="2400" dirty="0">
                        <a:effectLst/>
                        <a:latin typeface="Arial" pitchFamily="34" charset="0"/>
                        <a:ea typeface="Times New Roman"/>
                        <a:cs typeface="Arial" pitchFamily="34" charset="0"/>
                      </a:endParaRPr>
                    </a:p>
                  </a:txBody>
                  <a:tcPr marL="68580" marR="68580" marT="0" marB="0"/>
                </a:tc>
                <a:tc>
                  <a:txBody>
                    <a:bodyPr/>
                    <a:lstStyle/>
                    <a:p>
                      <a:pPr>
                        <a:lnSpc>
                          <a:spcPct val="120000"/>
                        </a:lnSpc>
                        <a:spcAft>
                          <a:spcPts val="0"/>
                        </a:spcAft>
                      </a:pPr>
                      <a:r>
                        <a:rPr lang="nl-NL" sz="1400" dirty="0">
                          <a:effectLst/>
                          <a:latin typeface="Arial" pitchFamily="34" charset="0"/>
                          <a:cs typeface="Arial" pitchFamily="34" charset="0"/>
                        </a:rPr>
                        <a:t> </a:t>
                      </a:r>
                      <a:endParaRPr lang="en-US" sz="1200" dirty="0">
                        <a:effectLst/>
                        <a:latin typeface="Arial" pitchFamily="34" charset="0"/>
                        <a:ea typeface="Times New Roman"/>
                        <a:cs typeface="Arial" pitchFamily="34" charset="0"/>
                      </a:endParaRPr>
                    </a:p>
                  </a:txBody>
                  <a:tcPr marL="68580" marR="68580" marT="0" marB="0"/>
                </a:tc>
                <a:extLst>
                  <a:ext uri="{0D108BD9-81ED-4DB2-BD59-A6C34878D82A}">
                    <a16:rowId xmlns:a16="http://schemas.microsoft.com/office/drawing/2014/main" val="10002"/>
                  </a:ext>
                </a:extLst>
              </a:tr>
              <a:tr h="306238">
                <a:tc>
                  <a:txBody>
                    <a:bodyPr/>
                    <a:lstStyle/>
                    <a:p>
                      <a:pPr>
                        <a:lnSpc>
                          <a:spcPct val="120000"/>
                        </a:lnSpc>
                        <a:spcAft>
                          <a:spcPts val="0"/>
                        </a:spcAft>
                      </a:pPr>
                      <a:r>
                        <a:rPr lang="nl-NL" sz="2400" dirty="0">
                          <a:effectLst/>
                          <a:latin typeface="Arial" pitchFamily="34" charset="0"/>
                          <a:cs typeface="Arial" pitchFamily="34" charset="0"/>
                        </a:rPr>
                        <a:t>Hệ thống kiểm soát nhiệt độ</a:t>
                      </a:r>
                      <a:endParaRPr lang="en-US" sz="2400" dirty="0">
                        <a:effectLst/>
                        <a:latin typeface="Arial" pitchFamily="34" charset="0"/>
                        <a:ea typeface="Times New Roman"/>
                        <a:cs typeface="Arial" pitchFamily="34" charset="0"/>
                      </a:endParaRPr>
                    </a:p>
                  </a:txBody>
                  <a:tcPr marL="68580" marR="68580" marT="0" marB="0"/>
                </a:tc>
                <a:tc>
                  <a:txBody>
                    <a:bodyPr/>
                    <a:lstStyle/>
                    <a:p>
                      <a:pPr>
                        <a:lnSpc>
                          <a:spcPct val="120000"/>
                        </a:lnSpc>
                        <a:spcAft>
                          <a:spcPts val="0"/>
                        </a:spcAft>
                      </a:pPr>
                      <a:r>
                        <a:rPr lang="nl-NL" sz="1400" dirty="0">
                          <a:effectLst/>
                          <a:latin typeface="Arial" pitchFamily="34" charset="0"/>
                          <a:cs typeface="Arial" pitchFamily="34" charset="0"/>
                        </a:rPr>
                        <a:t> </a:t>
                      </a:r>
                      <a:endParaRPr lang="en-US" sz="1200" dirty="0">
                        <a:effectLst/>
                        <a:latin typeface="Arial" pitchFamily="34" charset="0"/>
                        <a:ea typeface="Times New Roman"/>
                        <a:cs typeface="Arial" pitchFamily="34" charset="0"/>
                      </a:endParaRPr>
                    </a:p>
                  </a:txBody>
                  <a:tcPr marL="68580" marR="68580" marT="0" marB="0"/>
                </a:tc>
                <a:extLst>
                  <a:ext uri="{0D108BD9-81ED-4DB2-BD59-A6C34878D82A}">
                    <a16:rowId xmlns:a16="http://schemas.microsoft.com/office/drawing/2014/main" val="10003"/>
                  </a:ext>
                </a:extLst>
              </a:tr>
              <a:tr h="306238">
                <a:tc>
                  <a:txBody>
                    <a:bodyPr/>
                    <a:lstStyle/>
                    <a:p>
                      <a:pPr>
                        <a:lnSpc>
                          <a:spcPct val="120000"/>
                        </a:lnSpc>
                        <a:spcAft>
                          <a:spcPts val="0"/>
                        </a:spcAft>
                      </a:pPr>
                      <a:r>
                        <a:rPr lang="nl-NL" sz="2400" dirty="0">
                          <a:effectLst/>
                          <a:latin typeface="Arial" pitchFamily="34" charset="0"/>
                          <a:cs typeface="Arial" pitchFamily="34" charset="0"/>
                        </a:rPr>
                        <a:t>Hệ thống giải trí</a:t>
                      </a:r>
                      <a:endParaRPr lang="en-US" sz="2400" dirty="0">
                        <a:effectLst/>
                        <a:latin typeface="Arial" pitchFamily="34" charset="0"/>
                        <a:ea typeface="Times New Roman"/>
                        <a:cs typeface="Arial" pitchFamily="34" charset="0"/>
                      </a:endParaRPr>
                    </a:p>
                  </a:txBody>
                  <a:tcPr marL="68580" marR="68580" marT="0" marB="0"/>
                </a:tc>
                <a:tc>
                  <a:txBody>
                    <a:bodyPr/>
                    <a:lstStyle/>
                    <a:p>
                      <a:pPr>
                        <a:lnSpc>
                          <a:spcPct val="120000"/>
                        </a:lnSpc>
                        <a:spcAft>
                          <a:spcPts val="0"/>
                        </a:spcAft>
                      </a:pPr>
                      <a:r>
                        <a:rPr lang="nl-NL" sz="1400">
                          <a:effectLst/>
                          <a:latin typeface="Arial" pitchFamily="34" charset="0"/>
                          <a:cs typeface="Arial" pitchFamily="34" charset="0"/>
                        </a:rPr>
                        <a:t> </a:t>
                      </a:r>
                      <a:endParaRPr lang="en-US" sz="1200">
                        <a:effectLst/>
                        <a:latin typeface="Arial" pitchFamily="34" charset="0"/>
                        <a:ea typeface="Times New Roman"/>
                        <a:cs typeface="Arial" pitchFamily="34" charset="0"/>
                      </a:endParaRPr>
                    </a:p>
                  </a:txBody>
                  <a:tcPr marL="68580" marR="68580" marT="0" marB="0"/>
                </a:tc>
                <a:extLst>
                  <a:ext uri="{0D108BD9-81ED-4DB2-BD59-A6C34878D82A}">
                    <a16:rowId xmlns:a16="http://schemas.microsoft.com/office/drawing/2014/main" val="10004"/>
                  </a:ext>
                </a:extLst>
              </a:tr>
              <a:tr h="635945">
                <a:tc>
                  <a:txBody>
                    <a:bodyPr/>
                    <a:lstStyle/>
                    <a:p>
                      <a:pPr>
                        <a:lnSpc>
                          <a:spcPct val="120000"/>
                        </a:lnSpc>
                        <a:spcAft>
                          <a:spcPts val="0"/>
                        </a:spcAft>
                      </a:pPr>
                      <a:r>
                        <a:rPr lang="nl-NL" sz="2400" dirty="0">
                          <a:effectLst/>
                          <a:latin typeface="Arial" pitchFamily="34" charset="0"/>
                          <a:cs typeface="Arial" pitchFamily="34" charset="0"/>
                        </a:rPr>
                        <a:t>Hệ thống điều khiển các thiết bị gia dụng</a:t>
                      </a:r>
                      <a:endParaRPr lang="en-US" sz="2400" dirty="0">
                        <a:effectLst/>
                        <a:latin typeface="Arial" pitchFamily="34" charset="0"/>
                        <a:ea typeface="Times New Roman"/>
                        <a:cs typeface="Arial" pitchFamily="34" charset="0"/>
                      </a:endParaRPr>
                    </a:p>
                  </a:txBody>
                  <a:tcPr marL="68580" marR="68580" marT="0" marB="0"/>
                </a:tc>
                <a:tc>
                  <a:txBody>
                    <a:bodyPr/>
                    <a:lstStyle/>
                    <a:p>
                      <a:pPr>
                        <a:lnSpc>
                          <a:spcPct val="120000"/>
                        </a:lnSpc>
                        <a:spcAft>
                          <a:spcPts val="0"/>
                        </a:spcAft>
                      </a:pPr>
                      <a:r>
                        <a:rPr lang="nl-NL" sz="2400" dirty="0">
                          <a:effectLst/>
                          <a:latin typeface="Arial" pitchFamily="34" charset="0"/>
                          <a:cs typeface="Arial" pitchFamily="34" charset="0"/>
                        </a:rPr>
                        <a:t> </a:t>
                      </a:r>
                      <a:endParaRPr lang="en-US" sz="2400" dirty="0">
                        <a:effectLst/>
                        <a:latin typeface="Arial" pitchFamily="34" charset="0"/>
                        <a:ea typeface="Times New Roman"/>
                        <a:cs typeface="Arial" pitchFamily="34" charset="0"/>
                      </a:endParaRPr>
                    </a:p>
                  </a:txBody>
                  <a:tcPr marL="68580" marR="68580" marT="0" marB="0"/>
                </a:tc>
                <a:extLst>
                  <a:ext uri="{0D108BD9-81ED-4DB2-BD59-A6C34878D82A}">
                    <a16:rowId xmlns:a16="http://schemas.microsoft.com/office/drawing/2014/main" val="10005"/>
                  </a:ext>
                </a:extLst>
              </a:tr>
            </a:tbl>
          </a:graphicData>
        </a:graphic>
      </p:graphicFrame>
      <p:sp>
        <p:nvSpPr>
          <p:cNvPr id="5" name="Rectangle 1"/>
          <p:cNvSpPr>
            <a:spLocks noChangeArrowheads="1"/>
          </p:cNvSpPr>
          <p:nvPr/>
        </p:nvSpPr>
        <p:spPr bwMode="auto">
          <a:xfrm>
            <a:off x="116594" y="838200"/>
            <a:ext cx="8575714" cy="830997"/>
          </a:xfrm>
          <a:prstGeom prst="rect">
            <a:avLst/>
          </a:prstGeom>
          <a:ln w="28575">
            <a:solidFill>
              <a:srgbClr val="C00000"/>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nl-NL" sz="2400" b="1" dirty="0" smtClean="0">
                <a:solidFill>
                  <a:schemeClr val="tx1"/>
                </a:solidFill>
                <a:latin typeface="Arial" pitchFamily="34" charset="0"/>
                <a:cs typeface="Arial" pitchFamily="34" charset="0"/>
              </a:rPr>
              <a:t>Trong mỗi hệ thống được sử dụng những dụng cụ gì trong ngôi nhà thông minh?</a:t>
            </a:r>
            <a:endParaRPr kumimoji="0" lang="nl-NL"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65234671"/>
      </p:ext>
    </p:extLst>
  </p:cSld>
  <p:clrMapOvr>
    <a:masterClrMapping/>
  </p:clrMapOvr>
  <p:transition spd="slow" advTm="178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4)">
                                      <p:cBhvr>
                                        <p:cTn id="23" dur="2000"/>
                                        <p:tgtEl>
                                          <p:spTgt spid="5"/>
                                        </p:tgtEl>
                                      </p:cBhvr>
                                    </p:animEffect>
                                  </p:childTnLst>
                                </p:cTn>
                              </p:par>
                              <p:par>
                                <p:cTn id="24" presetID="4" presetClass="exit" presetSubtype="16" fill="hold" nodeType="withEffect">
                                  <p:stCondLst>
                                    <p:cond delay="0"/>
                                  </p:stCondLst>
                                  <p:childTnLst>
                                    <p:animEffect transition="out" filter="box(in)">
                                      <p:cBhvr>
                                        <p:cTn id="25" dur="1000"/>
                                        <p:tgtEl>
                                          <p:spTgt spid="10"/>
                                        </p:tgtEl>
                                      </p:cBhvr>
                                    </p:animEffect>
                                    <p:set>
                                      <p:cBhvr>
                                        <p:cTn id="26"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33677869"/>
              </p:ext>
            </p:extLst>
          </p:nvPr>
        </p:nvGraphicFramePr>
        <p:xfrm>
          <a:off x="304800" y="152402"/>
          <a:ext cx="8610600" cy="6589480"/>
        </p:xfrm>
        <a:graphic>
          <a:graphicData uri="http://schemas.openxmlformats.org/drawingml/2006/table">
            <a:tbl>
              <a:tblPr firstRow="1" firstCol="1" bandRow="1">
                <a:tableStyleId>{5C22544A-7EE6-4342-B048-85BDC9FD1C3A}</a:tableStyleId>
              </a:tblPr>
              <a:tblGrid>
                <a:gridCol w="4065134">
                  <a:extLst>
                    <a:ext uri="{9D8B030D-6E8A-4147-A177-3AD203B41FA5}">
                      <a16:colId xmlns:a16="http://schemas.microsoft.com/office/drawing/2014/main" val="20000"/>
                    </a:ext>
                  </a:extLst>
                </a:gridCol>
                <a:gridCol w="4545466">
                  <a:extLst>
                    <a:ext uri="{9D8B030D-6E8A-4147-A177-3AD203B41FA5}">
                      <a16:colId xmlns:a16="http://schemas.microsoft.com/office/drawing/2014/main" val="20001"/>
                    </a:ext>
                  </a:extLst>
                </a:gridCol>
              </a:tblGrid>
              <a:tr h="835446">
                <a:tc gridSpan="2">
                  <a:txBody>
                    <a:bodyPr/>
                    <a:lstStyle/>
                    <a:p>
                      <a:pPr algn="ctr">
                        <a:lnSpc>
                          <a:spcPct val="120000"/>
                        </a:lnSpc>
                        <a:spcAft>
                          <a:spcPts val="0"/>
                        </a:spcAft>
                      </a:pPr>
                      <a:endParaRPr lang="nl-NL" sz="2800" dirty="0" smtClean="0">
                        <a:effectLst/>
                        <a:latin typeface="Arial" pitchFamily="34" charset="0"/>
                        <a:cs typeface="Arial" pitchFamily="34" charset="0"/>
                      </a:endParaRPr>
                    </a:p>
                    <a:p>
                      <a:pPr algn="ctr">
                        <a:lnSpc>
                          <a:spcPct val="120000"/>
                        </a:lnSpc>
                        <a:spcAft>
                          <a:spcPts val="0"/>
                        </a:spcAft>
                      </a:pPr>
                      <a:r>
                        <a:rPr lang="nl-NL" sz="2800" dirty="0" smtClean="0">
                          <a:effectLst/>
                          <a:latin typeface="Arial" pitchFamily="34" charset="0"/>
                          <a:cs typeface="Arial" pitchFamily="34" charset="0"/>
                        </a:rPr>
                        <a:t>Hệ </a:t>
                      </a:r>
                      <a:r>
                        <a:rPr lang="nl-NL" sz="2800" dirty="0">
                          <a:effectLst/>
                          <a:latin typeface="Arial" pitchFamily="34" charset="0"/>
                          <a:cs typeface="Arial" pitchFamily="34" charset="0"/>
                        </a:rPr>
                        <a:t>thống trong ngôi nhà thông minh</a:t>
                      </a:r>
                      <a:endParaRPr lang="en-US" sz="2800" dirty="0">
                        <a:effectLst/>
                        <a:latin typeface="Arial" pitchFamily="34" charset="0"/>
                        <a:ea typeface="Times New Roman"/>
                        <a:cs typeface="Arial"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1078853">
                <a:tc>
                  <a:txBody>
                    <a:bodyPr/>
                    <a:lstStyle/>
                    <a:p>
                      <a:pPr>
                        <a:lnSpc>
                          <a:spcPct val="120000"/>
                        </a:lnSpc>
                        <a:spcAft>
                          <a:spcPts val="0"/>
                        </a:spcAft>
                      </a:pPr>
                      <a:r>
                        <a:rPr lang="nl-NL" sz="2600" dirty="0" smtClean="0">
                          <a:effectLst/>
                          <a:latin typeface="Arial" pitchFamily="34" charset="0"/>
                          <a:cs typeface="Arial" pitchFamily="34" charset="0"/>
                        </a:rPr>
                        <a:t>Hệ thống an ninh, an toàn</a:t>
                      </a:r>
                      <a:endParaRPr lang="en-US" sz="2600" dirty="0">
                        <a:effectLst/>
                        <a:latin typeface="Arial" pitchFamily="34" charset="0"/>
                        <a:ea typeface="Times New Roman"/>
                        <a:cs typeface="Arial" pitchFamily="34" charset="0"/>
                      </a:endParaRPr>
                    </a:p>
                  </a:txBody>
                  <a:tcPr marL="68580" marR="68580" marT="0" marB="0"/>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nl-NL" sz="2600" b="1" dirty="0">
                          <a:effectLst/>
                          <a:latin typeface="Arial" pitchFamily="34" charset="0"/>
                          <a:cs typeface="Arial" pitchFamily="34" charset="0"/>
                        </a:rPr>
                        <a:t> </a:t>
                      </a:r>
                      <a:endParaRPr lang="en-US" sz="2600" b="1" kern="1200" dirty="0" smtClean="0">
                        <a:solidFill>
                          <a:schemeClr val="dk1"/>
                        </a:solidFill>
                        <a:effectLst/>
                        <a:latin typeface="Arial" pitchFamily="34" charset="0"/>
                        <a:ea typeface="+mn-ea"/>
                        <a:cs typeface="Arial" pitchFamily="34" charset="0"/>
                      </a:endParaRPr>
                    </a:p>
                  </a:txBody>
                  <a:tcPr marL="68580" marR="68580" marT="0" marB="0"/>
                </a:tc>
                <a:extLst>
                  <a:ext uri="{0D108BD9-81ED-4DB2-BD59-A6C34878D82A}">
                    <a16:rowId xmlns:a16="http://schemas.microsoft.com/office/drawing/2014/main" val="10001"/>
                  </a:ext>
                </a:extLst>
              </a:tr>
              <a:tr h="904082">
                <a:tc>
                  <a:txBody>
                    <a:bodyPr/>
                    <a:lstStyle/>
                    <a:p>
                      <a:pPr>
                        <a:lnSpc>
                          <a:spcPct val="120000"/>
                        </a:lnSpc>
                        <a:spcAft>
                          <a:spcPts val="0"/>
                        </a:spcAft>
                      </a:pPr>
                      <a:r>
                        <a:rPr lang="nl-NL" sz="2600" dirty="0">
                          <a:effectLst/>
                          <a:latin typeface="Arial" pitchFamily="34" charset="0"/>
                          <a:cs typeface="Arial" pitchFamily="34" charset="0"/>
                        </a:rPr>
                        <a:t>Hệ thống chiếu sáng</a:t>
                      </a:r>
                      <a:endParaRPr lang="en-US" sz="2600" dirty="0">
                        <a:effectLst/>
                        <a:latin typeface="Arial" pitchFamily="34" charset="0"/>
                        <a:ea typeface="Times New Roman"/>
                        <a:cs typeface="Arial" pitchFamily="34" charset="0"/>
                      </a:endParaRPr>
                    </a:p>
                  </a:txBody>
                  <a:tcPr marL="68580" marR="68580" marT="0" marB="0"/>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nl-NL" sz="2600" b="1" dirty="0">
                          <a:effectLst/>
                          <a:latin typeface="Arial" pitchFamily="34" charset="0"/>
                          <a:cs typeface="Arial" pitchFamily="34" charset="0"/>
                        </a:rPr>
                        <a:t> </a:t>
                      </a:r>
                      <a:endParaRPr lang="en-US" sz="2600" b="1" kern="1200" dirty="0" smtClean="0">
                        <a:solidFill>
                          <a:schemeClr val="dk1"/>
                        </a:solidFill>
                        <a:effectLst/>
                        <a:latin typeface="Arial" pitchFamily="34" charset="0"/>
                        <a:ea typeface="+mn-ea"/>
                        <a:cs typeface="Arial" pitchFamily="34" charset="0"/>
                      </a:endParaRPr>
                    </a:p>
                  </a:txBody>
                  <a:tcPr marL="68580" marR="68580" marT="0" marB="0"/>
                </a:tc>
                <a:extLst>
                  <a:ext uri="{0D108BD9-81ED-4DB2-BD59-A6C34878D82A}">
                    <a16:rowId xmlns:a16="http://schemas.microsoft.com/office/drawing/2014/main" val="10002"/>
                  </a:ext>
                </a:extLst>
              </a:tr>
              <a:tr h="1078853">
                <a:tc>
                  <a:txBody>
                    <a:bodyPr/>
                    <a:lstStyle/>
                    <a:p>
                      <a:pPr>
                        <a:lnSpc>
                          <a:spcPct val="120000"/>
                        </a:lnSpc>
                        <a:spcAft>
                          <a:spcPts val="0"/>
                        </a:spcAft>
                      </a:pPr>
                      <a:r>
                        <a:rPr lang="nl-NL" sz="2600" dirty="0" smtClean="0">
                          <a:effectLst/>
                          <a:latin typeface="Arial" pitchFamily="34" charset="0"/>
                          <a:cs typeface="Arial" pitchFamily="34" charset="0"/>
                        </a:rPr>
                        <a:t>Hệ thống kiểm soát nhiệt độ</a:t>
                      </a:r>
                      <a:endParaRPr lang="en-US" sz="2600" dirty="0">
                        <a:effectLst/>
                        <a:latin typeface="Arial" pitchFamily="34" charset="0"/>
                        <a:ea typeface="Times New Roman"/>
                        <a:cs typeface="Arial" pitchFamily="34" charset="0"/>
                      </a:endParaRPr>
                    </a:p>
                  </a:txBody>
                  <a:tcPr marL="68580" marR="68580" marT="0" marB="0"/>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nl-NL" sz="2600" b="1" dirty="0">
                          <a:effectLst/>
                          <a:latin typeface="Arial" pitchFamily="34" charset="0"/>
                          <a:cs typeface="Arial" pitchFamily="34" charset="0"/>
                        </a:rPr>
                        <a:t> </a:t>
                      </a:r>
                      <a:endParaRPr lang="en-US" sz="2600" b="1" kern="1200" dirty="0" smtClean="0">
                        <a:solidFill>
                          <a:schemeClr val="dk1"/>
                        </a:solidFill>
                        <a:effectLst/>
                        <a:latin typeface="Arial" pitchFamily="34" charset="0"/>
                        <a:ea typeface="+mn-ea"/>
                        <a:cs typeface="Arial" pitchFamily="34" charset="0"/>
                      </a:endParaRPr>
                    </a:p>
                  </a:txBody>
                  <a:tcPr marL="68580" marR="68580" marT="0" marB="0"/>
                </a:tc>
                <a:extLst>
                  <a:ext uri="{0D108BD9-81ED-4DB2-BD59-A6C34878D82A}">
                    <a16:rowId xmlns:a16="http://schemas.microsoft.com/office/drawing/2014/main" val="10003"/>
                  </a:ext>
                </a:extLst>
              </a:tr>
              <a:tr h="904082">
                <a:tc>
                  <a:txBody>
                    <a:bodyPr/>
                    <a:lstStyle/>
                    <a:p>
                      <a:pPr>
                        <a:lnSpc>
                          <a:spcPct val="120000"/>
                        </a:lnSpc>
                        <a:spcAft>
                          <a:spcPts val="0"/>
                        </a:spcAft>
                      </a:pPr>
                      <a:r>
                        <a:rPr lang="nl-NL" sz="2600" dirty="0">
                          <a:effectLst/>
                          <a:latin typeface="Arial" pitchFamily="34" charset="0"/>
                          <a:cs typeface="Arial" pitchFamily="34" charset="0"/>
                        </a:rPr>
                        <a:t>Hệ thống giải trí</a:t>
                      </a:r>
                      <a:endParaRPr lang="en-US" sz="2600" dirty="0">
                        <a:effectLst/>
                        <a:latin typeface="Arial" pitchFamily="34" charset="0"/>
                        <a:ea typeface="Times New Roman"/>
                        <a:cs typeface="Arial" pitchFamily="34" charset="0"/>
                      </a:endParaRPr>
                    </a:p>
                  </a:txBody>
                  <a:tcPr marL="68580" marR="68580" marT="0" marB="0"/>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nl-NL" sz="2600" b="1" dirty="0">
                          <a:effectLst/>
                          <a:latin typeface="Arial" pitchFamily="34" charset="0"/>
                          <a:cs typeface="Arial" pitchFamily="34" charset="0"/>
                        </a:rPr>
                        <a:t> </a:t>
                      </a:r>
                      <a:endParaRPr lang="en-US" sz="2600" b="1" kern="1200" dirty="0" smtClean="0">
                        <a:solidFill>
                          <a:schemeClr val="dk1"/>
                        </a:solidFill>
                        <a:effectLst/>
                        <a:latin typeface="Arial" pitchFamily="34" charset="0"/>
                        <a:ea typeface="+mn-ea"/>
                        <a:cs typeface="Arial" pitchFamily="34" charset="0"/>
                      </a:endParaRPr>
                    </a:p>
                  </a:txBody>
                  <a:tcPr marL="68580" marR="68580" marT="0" marB="0"/>
                </a:tc>
                <a:extLst>
                  <a:ext uri="{0D108BD9-81ED-4DB2-BD59-A6C34878D82A}">
                    <a16:rowId xmlns:a16="http://schemas.microsoft.com/office/drawing/2014/main" val="10004"/>
                  </a:ext>
                </a:extLst>
              </a:tr>
              <a:tr h="1599482">
                <a:tc>
                  <a:txBody>
                    <a:bodyPr/>
                    <a:lstStyle/>
                    <a:p>
                      <a:pPr>
                        <a:lnSpc>
                          <a:spcPct val="120000"/>
                        </a:lnSpc>
                        <a:spcAft>
                          <a:spcPts val="0"/>
                        </a:spcAft>
                      </a:pPr>
                      <a:r>
                        <a:rPr lang="nl-NL" sz="2600" dirty="0">
                          <a:effectLst/>
                          <a:latin typeface="Arial" pitchFamily="34" charset="0"/>
                          <a:cs typeface="Arial" pitchFamily="34" charset="0"/>
                        </a:rPr>
                        <a:t>Hệ thống điều khiển các thiết bị gia dụng</a:t>
                      </a:r>
                      <a:endParaRPr lang="en-US" sz="2600" dirty="0">
                        <a:effectLst/>
                        <a:latin typeface="Arial" pitchFamily="34" charset="0"/>
                        <a:ea typeface="Times New Roman"/>
                        <a:cs typeface="Arial" pitchFamily="34" charset="0"/>
                      </a:endParaRPr>
                    </a:p>
                  </a:txBody>
                  <a:tcPr marL="68580" marR="68580" marT="0" marB="0"/>
                </a:tc>
                <a:tc>
                  <a:txBody>
                    <a:bodyPr/>
                    <a:lstStyle/>
                    <a:p>
                      <a:pPr>
                        <a:lnSpc>
                          <a:spcPct val="120000"/>
                        </a:lnSpc>
                        <a:spcAft>
                          <a:spcPts val="0"/>
                        </a:spcAft>
                      </a:pPr>
                      <a:r>
                        <a:rPr lang="nl-NL" sz="2600" b="1" dirty="0">
                          <a:effectLst/>
                          <a:latin typeface="Arial" pitchFamily="34" charset="0"/>
                          <a:cs typeface="Arial" pitchFamily="34" charset="0"/>
                        </a:rPr>
                        <a:t> </a:t>
                      </a:r>
                      <a:endParaRPr lang="en-US" sz="2600" b="1" dirty="0">
                        <a:effectLst/>
                        <a:latin typeface="Arial" pitchFamily="34" charset="0"/>
                        <a:ea typeface="Times New Roman"/>
                        <a:cs typeface="Arial" pitchFamily="34" charset="0"/>
                      </a:endParaRPr>
                    </a:p>
                  </a:txBody>
                  <a:tcPr marL="68580" marR="68580" marT="0" marB="0"/>
                </a:tc>
                <a:extLst>
                  <a:ext uri="{0D108BD9-81ED-4DB2-BD59-A6C34878D82A}">
                    <a16:rowId xmlns:a16="http://schemas.microsoft.com/office/drawing/2014/main" val="10005"/>
                  </a:ext>
                </a:extLst>
              </a:tr>
            </a:tbl>
          </a:graphicData>
        </a:graphic>
      </p:graphicFrame>
      <p:sp>
        <p:nvSpPr>
          <p:cNvPr id="4" name="TextBox 3"/>
          <p:cNvSpPr txBox="1"/>
          <p:nvPr/>
        </p:nvSpPr>
        <p:spPr>
          <a:xfrm>
            <a:off x="4495800" y="1219200"/>
            <a:ext cx="4267200" cy="978729"/>
          </a:xfrm>
          <a:prstGeom prst="rect">
            <a:avLst/>
          </a:prstGeom>
          <a:noFill/>
        </p:spPr>
        <p:txBody>
          <a:bodyPr wrap="square" rtlCol="0">
            <a:spAutoFit/>
          </a:bodyPr>
          <a:lstStyle/>
          <a:p>
            <a:pPr>
              <a:lnSpc>
                <a:spcPct val="120000"/>
              </a:lnSpc>
              <a:defRPr/>
            </a:pPr>
            <a:r>
              <a:rPr lang="nl-NL" sz="2400" b="1" dirty="0" smtClean="0">
                <a:solidFill>
                  <a:schemeClr val="dk1"/>
                </a:solidFill>
                <a:latin typeface="Arial" pitchFamily="34" charset="0"/>
                <a:cs typeface="Arial" pitchFamily="34" charset="0"/>
              </a:rPr>
              <a:t>- Điều khiển ca-mê-ra giám sát, khoá cửa, báo cháy,...</a:t>
            </a:r>
            <a:endParaRPr lang="en-US" sz="2400" b="1" dirty="0" smtClean="0">
              <a:solidFill>
                <a:schemeClr val="dk1"/>
              </a:solidFill>
              <a:latin typeface="Arial" pitchFamily="34" charset="0"/>
              <a:cs typeface="Arial" pitchFamily="34" charset="0"/>
            </a:endParaRPr>
          </a:p>
        </p:txBody>
      </p:sp>
      <p:sp>
        <p:nvSpPr>
          <p:cNvPr id="5" name="TextBox 4"/>
          <p:cNvSpPr txBox="1"/>
          <p:nvPr/>
        </p:nvSpPr>
        <p:spPr>
          <a:xfrm>
            <a:off x="4572000" y="2209800"/>
            <a:ext cx="4419600" cy="937949"/>
          </a:xfrm>
          <a:prstGeom prst="rect">
            <a:avLst/>
          </a:prstGeom>
          <a:noFill/>
        </p:spPr>
        <p:txBody>
          <a:bodyPr wrap="square" rtlCol="0">
            <a:spAutoFit/>
          </a:bodyPr>
          <a:lstStyle/>
          <a:p>
            <a:pPr>
              <a:lnSpc>
                <a:spcPct val="120000"/>
              </a:lnSpc>
              <a:defRPr/>
            </a:pPr>
            <a:r>
              <a:rPr lang="nl-NL" sz="2400" b="1" dirty="0" smtClean="0">
                <a:solidFill>
                  <a:schemeClr val="dk1"/>
                </a:solidFill>
                <a:latin typeface="Arial" pitchFamily="34" charset="0"/>
                <a:cs typeface="Arial" pitchFamily="34" charset="0"/>
              </a:rPr>
              <a:t>- Điều khiển thiết bị ánh sáng trong nhà, rèm cửa,...</a:t>
            </a:r>
            <a:endParaRPr lang="en-US" sz="2400" b="1" dirty="0" smtClean="0">
              <a:solidFill>
                <a:schemeClr val="dk1"/>
              </a:solidFill>
              <a:latin typeface="Arial" pitchFamily="34" charset="0"/>
              <a:cs typeface="Arial" pitchFamily="34" charset="0"/>
            </a:endParaRPr>
          </a:p>
        </p:txBody>
      </p:sp>
      <p:sp>
        <p:nvSpPr>
          <p:cNvPr id="6" name="TextBox 5"/>
          <p:cNvSpPr txBox="1"/>
          <p:nvPr/>
        </p:nvSpPr>
        <p:spPr>
          <a:xfrm>
            <a:off x="4648200" y="3200400"/>
            <a:ext cx="3962400" cy="830997"/>
          </a:xfrm>
          <a:prstGeom prst="rect">
            <a:avLst/>
          </a:prstGeom>
          <a:noFill/>
        </p:spPr>
        <p:txBody>
          <a:bodyPr wrap="square" rtlCol="0">
            <a:spAutoFit/>
          </a:bodyPr>
          <a:lstStyle/>
          <a:p>
            <a:r>
              <a:rPr lang="nl-NL" sz="2400" b="1" dirty="0" smtClean="0">
                <a:solidFill>
                  <a:schemeClr val="dk1"/>
                </a:solidFill>
                <a:latin typeface="Arial" pitchFamily="34" charset="0"/>
                <a:cs typeface="Arial" pitchFamily="34" charset="0"/>
              </a:rPr>
              <a:t>- Điều khiển điều hoà nhiệt độ, quạt điện,...</a:t>
            </a:r>
            <a:endParaRPr lang="en-US" sz="2400" dirty="0"/>
          </a:p>
        </p:txBody>
      </p:sp>
      <p:sp>
        <p:nvSpPr>
          <p:cNvPr id="7" name="TextBox 6"/>
          <p:cNvSpPr txBox="1"/>
          <p:nvPr/>
        </p:nvSpPr>
        <p:spPr>
          <a:xfrm>
            <a:off x="4419600" y="4038600"/>
            <a:ext cx="4343400" cy="830997"/>
          </a:xfrm>
          <a:prstGeom prst="rect">
            <a:avLst/>
          </a:prstGeom>
          <a:noFill/>
        </p:spPr>
        <p:txBody>
          <a:bodyPr wrap="square" rtlCol="0">
            <a:spAutoFit/>
          </a:bodyPr>
          <a:lstStyle/>
          <a:p>
            <a:r>
              <a:rPr lang="nl-NL" b="1" dirty="0" smtClean="0">
                <a:solidFill>
                  <a:schemeClr val="dk1"/>
                </a:solidFill>
                <a:latin typeface="Arial" pitchFamily="34" charset="0"/>
                <a:cs typeface="Arial" pitchFamily="34" charset="0"/>
              </a:rPr>
              <a:t>- </a:t>
            </a:r>
            <a:r>
              <a:rPr lang="nl-NL" sz="2400" b="1" dirty="0" smtClean="0">
                <a:solidFill>
                  <a:schemeClr val="dk1"/>
                </a:solidFill>
                <a:latin typeface="Arial" pitchFamily="34" charset="0"/>
                <a:cs typeface="Arial" pitchFamily="34" charset="0"/>
              </a:rPr>
              <a:t>Điều khiển tivi, hệ thống âm thanh,...</a:t>
            </a:r>
            <a:endParaRPr lang="en-US" sz="2400" dirty="0"/>
          </a:p>
        </p:txBody>
      </p:sp>
      <p:sp>
        <p:nvSpPr>
          <p:cNvPr id="8" name="TextBox 7"/>
          <p:cNvSpPr txBox="1"/>
          <p:nvPr/>
        </p:nvSpPr>
        <p:spPr>
          <a:xfrm>
            <a:off x="4419600" y="5255669"/>
            <a:ext cx="5029200" cy="535531"/>
          </a:xfrm>
          <a:prstGeom prst="rect">
            <a:avLst/>
          </a:prstGeom>
          <a:noFill/>
        </p:spPr>
        <p:txBody>
          <a:bodyPr wrap="square" rtlCol="0">
            <a:spAutoFit/>
          </a:bodyPr>
          <a:lstStyle/>
          <a:p>
            <a:pPr>
              <a:lnSpc>
                <a:spcPct val="120000"/>
              </a:lnSpc>
              <a:spcAft>
                <a:spcPts val="0"/>
              </a:spcAft>
            </a:pPr>
            <a:r>
              <a:rPr lang="nl-NL" sz="2400" b="1" dirty="0" smtClean="0">
                <a:solidFill>
                  <a:schemeClr val="dk1"/>
                </a:solidFill>
                <a:latin typeface="Arial" pitchFamily="34" charset="0"/>
                <a:cs typeface="Arial" pitchFamily="34" charset="0"/>
              </a:rPr>
              <a:t>- Điều khiển tủ lạnh, máy giặt,...</a:t>
            </a:r>
            <a:endParaRPr lang="en-US" sz="2400" b="1" dirty="0">
              <a:latin typeface="Arial" pitchFamily="34" charset="0"/>
              <a:ea typeface="Times New Roman"/>
              <a:cs typeface="Arial" pitchFamily="34" charset="0"/>
            </a:endParaRPr>
          </a:p>
        </p:txBody>
      </p:sp>
      <p:cxnSp>
        <p:nvCxnSpPr>
          <p:cNvPr id="10" name="Straight Connector 9"/>
          <p:cNvCxnSpPr/>
          <p:nvPr/>
        </p:nvCxnSpPr>
        <p:spPr>
          <a:xfrm>
            <a:off x="228600" y="1219200"/>
            <a:ext cx="86868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1866900" y="3771900"/>
            <a:ext cx="4953794" cy="79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6248400"/>
            <a:ext cx="88392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6057900" y="3314700"/>
            <a:ext cx="5791200" cy="762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447800" y="1066800"/>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2591594" y="3352800"/>
            <a:ext cx="5791994" cy="79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04800" y="457200"/>
            <a:ext cx="86868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81000" y="2209800"/>
            <a:ext cx="85344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04800" y="3048000"/>
            <a:ext cx="86106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28600" y="3962400"/>
            <a:ext cx="86868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04800" y="5029200"/>
            <a:ext cx="8610600" cy="762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004480"/>
      </p:ext>
    </p:extLst>
  </p:cSld>
  <p:clrMapOvr>
    <a:masterClrMapping/>
  </p:clrMapOvr>
  <p:transition spd="slow" advTm="305000">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4)">
                                      <p:cBhvr>
                                        <p:cTn id="7" dur="2000"/>
                                        <p:tgtEl>
                                          <p:spTgt spid="26"/>
                                        </p:tgtEl>
                                      </p:cBhvr>
                                    </p:animEffect>
                                  </p:childTnLst>
                                </p:cTn>
                              </p:par>
                              <p:par>
                                <p:cTn id="8" presetID="21"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4)">
                                      <p:cBhvr>
                                        <p:cTn id="10" dur="2000"/>
                                        <p:tgtEl>
                                          <p:spTgt spid="10"/>
                                        </p:tgtEl>
                                      </p:cBhvr>
                                    </p:animEffect>
                                  </p:childTnLst>
                                </p:cTn>
                              </p:par>
                              <p:par>
                                <p:cTn id="11" presetID="21"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4)">
                                      <p:cBhvr>
                                        <p:cTn id="13" dur="2000"/>
                                        <p:tgtEl>
                                          <p:spTgt spid="10"/>
                                        </p:tgtEl>
                                      </p:cBhvr>
                                    </p:animEffect>
                                  </p:childTnLst>
                                </p:cTn>
                              </p:par>
                              <p:par>
                                <p:cTn id="14" presetID="21" presetClass="entr" presetSubtype="4"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heel(4)">
                                      <p:cBhvr>
                                        <p:cTn id="16" dur="2000"/>
                                        <p:tgtEl>
                                          <p:spTgt spid="30"/>
                                        </p:tgtEl>
                                      </p:cBhvr>
                                    </p:animEffect>
                                  </p:childTnLst>
                                </p:cTn>
                              </p:par>
                              <p:par>
                                <p:cTn id="17" presetID="21" presetClass="entr" presetSubtype="4"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heel(4)">
                                      <p:cBhvr>
                                        <p:cTn id="19" dur="2000"/>
                                        <p:tgtEl>
                                          <p:spTgt spid="32"/>
                                        </p:tgtEl>
                                      </p:cBhvr>
                                    </p:animEffect>
                                  </p:childTnLst>
                                </p:cTn>
                              </p:par>
                              <p:par>
                                <p:cTn id="20" presetID="21" presetClass="entr" presetSubtype="4"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heel(4)">
                                      <p:cBhvr>
                                        <p:cTn id="22" dur="2000"/>
                                        <p:tgtEl>
                                          <p:spTgt spid="35"/>
                                        </p:tgtEl>
                                      </p:cBhvr>
                                    </p:animEffect>
                                  </p:childTnLst>
                                </p:cTn>
                              </p:par>
                              <p:par>
                                <p:cTn id="23" presetID="21" presetClass="entr" presetSubtype="4"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heel(4)">
                                      <p:cBhvr>
                                        <p:cTn id="25" dur="2000"/>
                                        <p:tgtEl>
                                          <p:spTgt spid="38"/>
                                        </p:tgtEl>
                                      </p:cBhvr>
                                    </p:animEffect>
                                  </p:childTnLst>
                                </p:cTn>
                              </p:par>
                              <p:par>
                                <p:cTn id="26" presetID="21" presetClass="entr" presetSubtype="4"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heel(4)">
                                      <p:cBhvr>
                                        <p:cTn id="28" dur="2000"/>
                                        <p:tgtEl>
                                          <p:spTgt spid="17"/>
                                        </p:tgtEl>
                                      </p:cBhvr>
                                    </p:animEffect>
                                  </p:childTnLst>
                                </p:cTn>
                              </p:par>
                              <p:par>
                                <p:cTn id="29" presetID="21" presetClass="entr" presetSubtype="4"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heel(4)">
                                      <p:cBhvr>
                                        <p:cTn id="31" dur="2000"/>
                                        <p:tgtEl>
                                          <p:spTgt spid="19"/>
                                        </p:tgtEl>
                                      </p:cBhvr>
                                    </p:animEffect>
                                  </p:childTnLst>
                                </p:cTn>
                              </p:par>
                              <p:par>
                                <p:cTn id="32" presetID="21" presetClass="entr" presetSubtype="4"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heel(4)">
                                      <p:cBhvr>
                                        <p:cTn id="34" dur="2000"/>
                                        <p:tgtEl>
                                          <p:spTgt spid="24"/>
                                        </p:tgtEl>
                                      </p:cBhvr>
                                    </p:animEffect>
                                  </p:childTnLst>
                                </p:cTn>
                              </p:par>
                              <p:par>
                                <p:cTn id="35" presetID="21"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heel(4)">
                                      <p:cBhvr>
                                        <p:cTn id="37" dur="2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heel(4)">
                                      <p:cBhvr>
                                        <p:cTn id="42" dur="20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heel(4)">
                                      <p:cBhvr>
                                        <p:cTn id="47" dur="20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4"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heel(4)">
                                      <p:cBhvr>
                                        <p:cTn id="52" dur="20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4"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heel(4)">
                                      <p:cBhvr>
                                        <p:cTn id="57" dur="20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4"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heel(4)">
                                      <p:cBhvr>
                                        <p:cTn id="6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p:cNvSpPr txBox="1">
            <a:spLocks noChangeArrowheads="1"/>
          </p:cNvSpPr>
          <p:nvPr/>
        </p:nvSpPr>
        <p:spPr bwMode="auto">
          <a:xfrm>
            <a:off x="4572000" y="2082800"/>
            <a:ext cx="3044825" cy="415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defRPr/>
            </a:pPr>
            <a:r>
              <a:rPr lang="en-US" dirty="0">
                <a:solidFill>
                  <a:schemeClr val="bg1"/>
                </a:solidFill>
                <a:latin typeface="+mj-lt"/>
                <a:ea typeface="+mj-ea"/>
                <a:cs typeface="+mj-cs"/>
              </a:rPr>
              <a:t>N</a:t>
            </a:r>
            <a:r>
              <a:rPr lang="vi-VN" dirty="0">
                <a:solidFill>
                  <a:schemeClr val="bg1"/>
                </a:solidFill>
                <a:latin typeface="+mj-lt"/>
                <a:ea typeface="+mj-ea"/>
                <a:cs typeface="+mj-cs"/>
              </a:rPr>
              <a:t>gôi nhà được trang bị hệ thống điều khiển tự động hay bán tự động cho các thiết bị trong gia đình Điều đó giúp cuộc sống trở nên tiện nghi hơn đảm bảo an ninh an toàn và tiết kiệm năng lượng</a:t>
            </a:r>
            <a:r>
              <a:rPr lang="en-US" altLang="vi-VN" dirty="0">
                <a:solidFill>
                  <a:schemeClr val="bg1"/>
                </a:solidFill>
                <a:latin typeface="+mj-lt"/>
                <a:ea typeface="+mj-ea"/>
                <a:cs typeface="+mj-cs"/>
              </a:rPr>
              <a:t>.</a:t>
            </a:r>
          </a:p>
        </p:txBody>
      </p:sp>
      <p:sp>
        <p:nvSpPr>
          <p:cNvPr id="2" name="Rectangle 1"/>
          <p:cNvSpPr/>
          <p:nvPr/>
        </p:nvSpPr>
        <p:spPr>
          <a:xfrm>
            <a:off x="0"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959850" y="857250"/>
            <a:ext cx="155575"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229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
        <p:nvSpPr>
          <p:cNvPr id="14" name="TextBox 13"/>
          <p:cNvSpPr txBox="1"/>
          <p:nvPr/>
        </p:nvSpPr>
        <p:spPr>
          <a:xfrm>
            <a:off x="609600" y="0"/>
            <a:ext cx="7696200" cy="584775"/>
          </a:xfrm>
          <a:prstGeom prst="rect">
            <a:avLst/>
          </a:prstGeom>
          <a:noFill/>
        </p:spPr>
        <p:txBody>
          <a:bodyPr wrap="square" rtlCol="0">
            <a:spAutoFit/>
          </a:bodyPr>
          <a:lstStyle/>
          <a:p>
            <a:r>
              <a:rPr lang="en-US" sz="3200" b="1" dirty="0" smtClean="0">
                <a:solidFill>
                  <a:srgbClr val="FF0000"/>
                </a:solidFill>
                <a:latin typeface="Arial" pitchFamily="34" charset="0"/>
                <a:cs typeface="Arial" pitchFamily="34" charset="0"/>
              </a:rPr>
              <a:t>TIẾT 4.BÀI 3: NGÔI NHÀ THÔNG MINH </a:t>
            </a:r>
            <a:endParaRPr lang="en-US" sz="3200" b="1" dirty="0">
              <a:solidFill>
                <a:srgbClr val="FF0000"/>
              </a:solidFill>
              <a:latin typeface="Arial" pitchFamily="34" charset="0"/>
              <a:cs typeface="Arial" pitchFamily="34" charset="0"/>
            </a:endParaRPr>
          </a:p>
        </p:txBody>
      </p:sp>
      <p:sp>
        <p:nvSpPr>
          <p:cNvPr id="15" name="Rectangle 14"/>
          <p:cNvSpPr/>
          <p:nvPr/>
        </p:nvSpPr>
        <p:spPr>
          <a:xfrm>
            <a:off x="685800" y="533400"/>
            <a:ext cx="4664995" cy="523220"/>
          </a:xfrm>
          <a:prstGeom prst="rect">
            <a:avLst/>
          </a:prstGeom>
        </p:spPr>
        <p:txBody>
          <a:bodyPr wrap="none">
            <a:spAutoFit/>
          </a:bodyPr>
          <a:lstStyle/>
          <a:p>
            <a:pPr>
              <a:spcBef>
                <a:spcPct val="50000"/>
              </a:spcBef>
            </a:pPr>
            <a:r>
              <a:rPr lang="en-US" altLang="en-US" sz="2800" b="1" dirty="0" smtClean="0">
                <a:solidFill>
                  <a:srgbClr val="0033CC"/>
                </a:solidFill>
                <a:latin typeface="Arial" pitchFamily="34" charset="0"/>
                <a:cs typeface="Arial" pitchFamily="34" charset="0"/>
              </a:rPr>
              <a:t>I. </a:t>
            </a:r>
            <a:r>
              <a:rPr lang="vi-VN" altLang="en-US" sz="2800" b="1" dirty="0" smtClean="0">
                <a:solidFill>
                  <a:srgbClr val="0033CC"/>
                </a:solidFill>
                <a:latin typeface="Arial" pitchFamily="34" charset="0"/>
                <a:cs typeface="Arial" pitchFamily="34" charset="0"/>
              </a:rPr>
              <a:t>NGÔI NHÀ THÔNG MINH</a:t>
            </a:r>
            <a:endParaRPr lang="en-US" altLang="vi-VN" sz="2800" b="1" dirty="0">
              <a:solidFill>
                <a:srgbClr val="0033CC"/>
              </a:solidFill>
              <a:latin typeface="Arial" pitchFamily="34" charset="0"/>
              <a:cs typeface="Arial" pitchFamily="34" charset="0"/>
            </a:endParaRPr>
          </a:p>
        </p:txBody>
      </p:sp>
      <p:cxnSp>
        <p:nvCxnSpPr>
          <p:cNvPr id="18" name="Straight Connector 17"/>
          <p:cNvCxnSpPr/>
          <p:nvPr/>
        </p:nvCxnSpPr>
        <p:spPr>
          <a:xfrm rot="5400000">
            <a:off x="2972197" y="3657203"/>
            <a:ext cx="5791200" cy="79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Cloud Callout 15"/>
          <p:cNvSpPr/>
          <p:nvPr/>
        </p:nvSpPr>
        <p:spPr>
          <a:xfrm>
            <a:off x="6019800" y="762000"/>
            <a:ext cx="2819400" cy="2286000"/>
          </a:xfrm>
          <a:prstGeom prst="cloudCallout">
            <a:avLst>
              <a:gd name="adj1" fmla="val -53520"/>
              <a:gd name="adj2" fmla="val 92266"/>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Thế nào là môt ngôi nhà thông minh</a:t>
            </a:r>
            <a:endParaRPr lang="en-US" sz="2800" dirty="0"/>
          </a:p>
        </p:txBody>
      </p:sp>
      <p:sp>
        <p:nvSpPr>
          <p:cNvPr id="17" name="Rectangle 16"/>
          <p:cNvSpPr/>
          <p:nvPr/>
        </p:nvSpPr>
        <p:spPr>
          <a:xfrm>
            <a:off x="76200" y="990600"/>
            <a:ext cx="5867400" cy="1938992"/>
          </a:xfrm>
          <a:prstGeom prst="rect">
            <a:avLst/>
          </a:prstGeom>
        </p:spPr>
        <p:txBody>
          <a:bodyPr wrap="square">
            <a:spAutoFit/>
          </a:bodyPr>
          <a:lstStyle/>
          <a:p>
            <a:r>
              <a:rPr lang="en-US" sz="2400" dirty="0" smtClean="0">
                <a:latin typeface="Arial" pitchFamily="34" charset="0"/>
                <a:cs typeface="Arial" pitchFamily="34" charset="0"/>
              </a:rPr>
              <a:t>Ngôi nhà thông minh là ngôi nhà được trang bị hệ thống điều khiển tự động cho các thiết bị trong gia đình, nhờ đó giúp cuộc sống trở nên tiện nghi hơn, đảm bảo an ninh. An toàn và tiết kiệm năng lượng</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414406233"/>
      </p:ext>
    </p:extLst>
  </p:cSld>
  <p:clrMapOvr>
    <a:masterClrMapping/>
  </p:clrMapOvr>
  <p:transition spd="slow" advTm="196000">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heel(4)">
                                      <p:cBhvr>
                                        <p:cTn id="1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
          <p:cNvSpPr>
            <a:spLocks noChangeArrowheads="1"/>
          </p:cNvSpPr>
          <p:nvPr/>
        </p:nvSpPr>
        <p:spPr bwMode="auto">
          <a:xfrm>
            <a:off x="381000" y="2514600"/>
            <a:ext cx="67151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dirty="0">
                <a:solidFill>
                  <a:srgbClr val="0033CC"/>
                </a:solidFill>
                <a:latin typeface="Times New Roman" panose="02020603050405020304" pitchFamily="18" charset="0"/>
              </a:rPr>
              <a:t>II. </a:t>
            </a:r>
            <a:r>
              <a:rPr lang="vi-VN" altLang="en-US" sz="2400" b="1" dirty="0">
                <a:solidFill>
                  <a:srgbClr val="0033CC"/>
                </a:solidFill>
                <a:latin typeface="Times New Roman" panose="02020603050405020304" pitchFamily="18" charset="0"/>
              </a:rPr>
              <a:t>ĐẶC ĐIỂM CỦA NGÔI NHÀ THÔNG MINH</a:t>
            </a:r>
            <a:endParaRPr lang="en-US" altLang="en-US" sz="2400" b="1" dirty="0">
              <a:solidFill>
                <a:srgbClr val="0033CC"/>
              </a:solidFill>
              <a:latin typeface="Times New Roman" panose="02020603050405020304" pitchFamily="18" charset="0"/>
            </a:endParaRPr>
          </a:p>
        </p:txBody>
      </p:sp>
      <p:sp>
        <p:nvSpPr>
          <p:cNvPr id="2" name="Rectangle 1"/>
          <p:cNvSpPr/>
          <p:nvPr/>
        </p:nvSpPr>
        <p:spPr>
          <a:xfrm>
            <a:off x="0"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959850" y="857250"/>
            <a:ext cx="155575"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229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
        <p:nvSpPr>
          <p:cNvPr id="14" name="TextBox 13"/>
          <p:cNvSpPr txBox="1"/>
          <p:nvPr/>
        </p:nvSpPr>
        <p:spPr>
          <a:xfrm>
            <a:off x="609600" y="0"/>
            <a:ext cx="7696200" cy="584775"/>
          </a:xfrm>
          <a:prstGeom prst="rect">
            <a:avLst/>
          </a:prstGeom>
          <a:noFill/>
        </p:spPr>
        <p:txBody>
          <a:bodyPr wrap="square" rtlCol="0">
            <a:spAutoFit/>
          </a:bodyPr>
          <a:lstStyle/>
          <a:p>
            <a:r>
              <a:rPr lang="en-US" sz="3200" b="1" dirty="0" smtClean="0">
                <a:solidFill>
                  <a:srgbClr val="FF0000"/>
                </a:solidFill>
                <a:latin typeface="Arial" pitchFamily="34" charset="0"/>
                <a:cs typeface="Arial" pitchFamily="34" charset="0"/>
              </a:rPr>
              <a:t>TIẾT 4.BÀI 3: NGÔI NHÀ THÔNG MINH </a:t>
            </a:r>
            <a:endParaRPr lang="en-US" sz="3200" b="1" dirty="0">
              <a:solidFill>
                <a:srgbClr val="FF0000"/>
              </a:solidFill>
              <a:latin typeface="Arial" pitchFamily="34" charset="0"/>
              <a:cs typeface="Arial" pitchFamily="34" charset="0"/>
            </a:endParaRPr>
          </a:p>
        </p:txBody>
      </p:sp>
      <p:sp>
        <p:nvSpPr>
          <p:cNvPr id="15" name="Rectangle 14"/>
          <p:cNvSpPr/>
          <p:nvPr/>
        </p:nvSpPr>
        <p:spPr>
          <a:xfrm>
            <a:off x="457200" y="533400"/>
            <a:ext cx="4023089" cy="461665"/>
          </a:xfrm>
          <a:prstGeom prst="rect">
            <a:avLst/>
          </a:prstGeom>
        </p:spPr>
        <p:txBody>
          <a:bodyPr wrap="none">
            <a:spAutoFit/>
          </a:bodyPr>
          <a:lstStyle/>
          <a:p>
            <a:pPr>
              <a:spcBef>
                <a:spcPct val="50000"/>
              </a:spcBef>
            </a:pPr>
            <a:r>
              <a:rPr lang="en-US" altLang="en-US" sz="2400" b="1" dirty="0" smtClean="0">
                <a:solidFill>
                  <a:srgbClr val="0033CC"/>
                </a:solidFill>
                <a:latin typeface="Arial" pitchFamily="34" charset="0"/>
                <a:cs typeface="Arial" pitchFamily="34" charset="0"/>
              </a:rPr>
              <a:t>I. </a:t>
            </a:r>
            <a:r>
              <a:rPr lang="vi-VN" altLang="en-US" sz="2400" b="1" dirty="0" smtClean="0">
                <a:solidFill>
                  <a:srgbClr val="0033CC"/>
                </a:solidFill>
                <a:latin typeface="Arial" pitchFamily="34" charset="0"/>
                <a:cs typeface="Arial" pitchFamily="34" charset="0"/>
              </a:rPr>
              <a:t>NGÔI NHÀ THÔNG MINH</a:t>
            </a:r>
            <a:endParaRPr lang="en-US" altLang="vi-VN" sz="2400" b="1" dirty="0">
              <a:solidFill>
                <a:srgbClr val="0033CC"/>
              </a:solidFill>
              <a:latin typeface="Arial" pitchFamily="34" charset="0"/>
              <a:cs typeface="Arial" pitchFamily="34" charset="0"/>
            </a:endParaRPr>
          </a:p>
        </p:txBody>
      </p:sp>
      <p:sp>
        <p:nvSpPr>
          <p:cNvPr id="19" name="TextBox 18"/>
          <p:cNvSpPr txBox="1"/>
          <p:nvPr/>
        </p:nvSpPr>
        <p:spPr>
          <a:xfrm>
            <a:off x="228600" y="990600"/>
            <a:ext cx="7772400" cy="1569660"/>
          </a:xfrm>
          <a:prstGeom prst="rect">
            <a:avLst/>
          </a:prstGeom>
          <a:noFill/>
        </p:spPr>
        <p:txBody>
          <a:bodyPr wrap="square" rtlCol="0">
            <a:spAutoFit/>
          </a:bodyPr>
          <a:lstStyle/>
          <a:p>
            <a:r>
              <a:rPr lang="en-US" sz="2400" dirty="0" smtClean="0">
                <a:latin typeface="Arial" pitchFamily="34" charset="0"/>
                <a:cs typeface="Arial" pitchFamily="34" charset="0"/>
              </a:rPr>
              <a:t>Ngôi nhà thông minh là ngôi nhà được trang bị hệ thống điều khiển tự động cho các thiết bị trong gia đình, nhờ đó giúp cuộc sống trở nên tiện nghi hơn, đảm bảo an ninh. An toàn và tiết kiệm năng lượng</a:t>
            </a:r>
            <a:endParaRPr lang="en-US" sz="2400" dirty="0">
              <a:latin typeface="Arial" pitchFamily="34" charset="0"/>
              <a:cs typeface="Arial" pitchFamily="34" charset="0"/>
            </a:endParaRPr>
          </a:p>
        </p:txBody>
      </p:sp>
      <p:sp>
        <p:nvSpPr>
          <p:cNvPr id="20" name="Rectangle 19"/>
          <p:cNvSpPr/>
          <p:nvPr/>
        </p:nvSpPr>
        <p:spPr>
          <a:xfrm>
            <a:off x="609600" y="2819400"/>
            <a:ext cx="1776320" cy="523220"/>
          </a:xfrm>
          <a:prstGeom prst="rect">
            <a:avLst/>
          </a:prstGeom>
        </p:spPr>
        <p:txBody>
          <a:bodyPr wrap="none">
            <a:spAutoFit/>
          </a:bodyPr>
          <a:lstStyle/>
          <a:p>
            <a:pPr>
              <a:spcBef>
                <a:spcPct val="50000"/>
              </a:spcBef>
              <a:buFontTx/>
              <a:buNone/>
            </a:pPr>
            <a:r>
              <a:rPr lang="en-US" altLang="en-US" sz="2800" b="1" dirty="0" smtClean="0">
                <a:solidFill>
                  <a:srgbClr val="0070C0"/>
                </a:solidFill>
                <a:latin typeface="Times New Roman" panose="02020603050405020304" pitchFamily="18" charset="0"/>
                <a:cs typeface="Times New Roman" panose="02020603050405020304" pitchFamily="18" charset="0"/>
              </a:rPr>
              <a:t>1. Tiện ích</a:t>
            </a:r>
            <a:endParaRPr lang="en-US" altLang="vi-VN" sz="2800" b="1" dirty="0">
              <a:solidFill>
                <a:srgbClr val="0070C0"/>
              </a:solidFill>
              <a:latin typeface="Times New Roman" panose="02020603050405020304" pitchFamily="18" charset="0"/>
              <a:cs typeface="Times New Roman" panose="02020603050405020304" pitchFamily="18" charset="0"/>
            </a:endParaRPr>
          </a:p>
        </p:txBody>
      </p:sp>
      <p:sp>
        <p:nvSpPr>
          <p:cNvPr id="21" name="Rectangle 20"/>
          <p:cNvSpPr/>
          <p:nvPr/>
        </p:nvSpPr>
        <p:spPr>
          <a:xfrm>
            <a:off x="609600" y="3276600"/>
            <a:ext cx="2835841" cy="461665"/>
          </a:xfrm>
          <a:prstGeom prst="rect">
            <a:avLst/>
          </a:prstGeom>
        </p:spPr>
        <p:txBody>
          <a:bodyPr wrap="none">
            <a:spAutoFit/>
          </a:bodyPr>
          <a:lstStyle/>
          <a:p>
            <a:pPr>
              <a:spcBef>
                <a:spcPct val="50000"/>
              </a:spcBef>
              <a:defRPr/>
            </a:pPr>
            <a:r>
              <a:rPr lang="en-US" altLang="en-US" sz="2400" b="1" dirty="0" smtClean="0">
                <a:solidFill>
                  <a:srgbClr val="0070C0"/>
                </a:solidFill>
                <a:latin typeface="Arial" panose="020B0604020202020204" pitchFamily="34" charset="0"/>
              </a:rPr>
              <a:t>2. </a:t>
            </a:r>
            <a:r>
              <a:rPr lang="vi-VN" altLang="en-US" sz="2400" b="1" dirty="0" smtClean="0">
                <a:solidFill>
                  <a:srgbClr val="0070C0"/>
                </a:solidFill>
              </a:rPr>
              <a:t>An ninh an toàn</a:t>
            </a:r>
            <a:endParaRPr lang="en-US" altLang="vi-VN" sz="2400" b="1" dirty="0">
              <a:solidFill>
                <a:srgbClr val="0070C0"/>
              </a:solidFill>
            </a:endParaRPr>
          </a:p>
        </p:txBody>
      </p:sp>
      <p:sp>
        <p:nvSpPr>
          <p:cNvPr id="22" name="Rectangle 21"/>
          <p:cNvSpPr/>
          <p:nvPr/>
        </p:nvSpPr>
        <p:spPr>
          <a:xfrm>
            <a:off x="533400" y="3733800"/>
            <a:ext cx="3705694" cy="461665"/>
          </a:xfrm>
          <a:prstGeom prst="rect">
            <a:avLst/>
          </a:prstGeom>
        </p:spPr>
        <p:txBody>
          <a:bodyPr wrap="none">
            <a:spAutoFit/>
          </a:bodyPr>
          <a:lstStyle/>
          <a:p>
            <a:pPr>
              <a:spcBef>
                <a:spcPct val="50000"/>
              </a:spcBef>
              <a:defRPr/>
            </a:pPr>
            <a:r>
              <a:rPr lang="vi-VN" altLang="en-US" dirty="0" smtClean="0">
                <a:solidFill>
                  <a:srgbClr val="0070C0"/>
                </a:solidFill>
                <a:latin typeface="Arial" panose="020B0604020202020204" pitchFamily="34" charset="0"/>
              </a:rPr>
              <a:t> </a:t>
            </a:r>
            <a:r>
              <a:rPr lang="vi-VN" altLang="en-US" sz="2400" b="1" dirty="0" smtClean="0">
                <a:solidFill>
                  <a:srgbClr val="0033CC"/>
                </a:solidFill>
              </a:rPr>
              <a:t>3</a:t>
            </a:r>
            <a:r>
              <a:rPr lang="en-US" altLang="en-US" sz="2400" b="1" dirty="0" smtClean="0">
                <a:solidFill>
                  <a:srgbClr val="0033CC"/>
                </a:solidFill>
              </a:rPr>
              <a:t>. </a:t>
            </a:r>
            <a:r>
              <a:rPr lang="vi-VN" altLang="en-US" sz="2400" b="1" dirty="0" smtClean="0">
                <a:solidFill>
                  <a:srgbClr val="0070C0"/>
                </a:solidFill>
              </a:rPr>
              <a:t>Tiết kiệm năng lượng</a:t>
            </a:r>
            <a:endParaRPr lang="en-US" altLang="en-US" sz="2400" b="1" dirty="0">
              <a:solidFill>
                <a:srgbClr val="0070C0"/>
              </a:solidFill>
            </a:endParaRPr>
          </a:p>
        </p:txBody>
      </p:sp>
      <p:sp>
        <p:nvSpPr>
          <p:cNvPr id="16" name="Cloud Callout 15"/>
          <p:cNvSpPr/>
          <p:nvPr/>
        </p:nvSpPr>
        <p:spPr>
          <a:xfrm>
            <a:off x="5486400" y="3048000"/>
            <a:ext cx="3657600" cy="2286000"/>
          </a:xfrm>
          <a:prstGeom prst="cloudCallout">
            <a:avLst>
              <a:gd name="adj1" fmla="val -82781"/>
              <a:gd name="adj2" fmla="val -30613"/>
            </a:avLst>
          </a:prstGeom>
          <a:ln>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smtClean="0">
                <a:solidFill>
                  <a:schemeClr val="tx1"/>
                </a:solidFill>
                <a:latin typeface="Arial Black" pitchFamily="34" charset="0"/>
              </a:rPr>
              <a:t>Ngôi  nhà thông minh có những đặc điểm nào</a:t>
            </a:r>
            <a:r>
              <a:rPr lang="en-US" sz="2400" dirty="0" smtClean="0">
                <a:latin typeface="Arial Black" pitchFamily="34" charset="0"/>
              </a:rPr>
              <a:t>?</a:t>
            </a:r>
            <a:endParaRPr lang="en-US" sz="2400" dirty="0">
              <a:latin typeface="Arial Black" pitchFamily="34" charset="0"/>
            </a:endParaRPr>
          </a:p>
        </p:txBody>
      </p:sp>
    </p:spTree>
    <p:extLst>
      <p:ext uri="{BB962C8B-B14F-4D97-AF65-F5344CB8AC3E}">
        <p14:creationId xmlns:p14="http://schemas.microsoft.com/office/powerpoint/2010/main" val="3414406233"/>
      </p:ext>
    </p:extLst>
  </p:cSld>
  <p:clrMapOvr>
    <a:masterClrMapping/>
  </p:clrMapOvr>
  <p:transition spd="slow" advTm="130000">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wheel(4)">
                                      <p:cBhvr>
                                        <p:cTn id="7" dur="2000"/>
                                        <p:tgtEl>
                                          <p:spTgt spid="1229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4)">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heel(4)">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heel(4)">
                                      <p:cBhvr>
                                        <p:cTn id="22" dur="20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heel(4)">
                                      <p:cBhvr>
                                        <p:cTn id="27" dur="2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xit" presetSubtype="16" fill="hold" grpId="1" nodeType="clickEffect">
                                  <p:stCondLst>
                                    <p:cond delay="0"/>
                                  </p:stCondLst>
                                  <p:childTnLst>
                                    <p:animEffect transition="out" filter="box(in)">
                                      <p:cBhvr>
                                        <p:cTn id="31" dur="1000"/>
                                        <p:tgtEl>
                                          <p:spTgt spid="16"/>
                                        </p:tgtEl>
                                      </p:cBhvr>
                                    </p:animEffect>
                                    <p:set>
                                      <p:cBhvr>
                                        <p:cTn id="32" dur="1" fill="hold">
                                          <p:stCondLst>
                                            <p:cond delay="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20" grpId="0"/>
      <p:bldP spid="21" grpId="0"/>
      <p:bldP spid="22" grpId="0"/>
      <p:bldP spid="16" grpId="0" animBg="1"/>
      <p:bldP spid="1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
          <p:cNvSpPr>
            <a:spLocks noChangeArrowheads="1"/>
          </p:cNvSpPr>
          <p:nvPr/>
        </p:nvSpPr>
        <p:spPr bwMode="auto">
          <a:xfrm>
            <a:off x="381000" y="2514600"/>
            <a:ext cx="67151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dirty="0">
                <a:solidFill>
                  <a:srgbClr val="0033CC"/>
                </a:solidFill>
                <a:latin typeface="Times New Roman" panose="02020603050405020304" pitchFamily="18" charset="0"/>
              </a:rPr>
              <a:t>II. </a:t>
            </a:r>
            <a:r>
              <a:rPr lang="vi-VN" altLang="en-US" sz="2400" b="1" dirty="0">
                <a:solidFill>
                  <a:srgbClr val="0033CC"/>
                </a:solidFill>
                <a:latin typeface="Times New Roman" panose="02020603050405020304" pitchFamily="18" charset="0"/>
              </a:rPr>
              <a:t>ĐẶC ĐIỂM CỦA NGÔI NHÀ THÔNG MINH</a:t>
            </a:r>
            <a:endParaRPr lang="en-US" altLang="en-US" sz="2400" b="1" dirty="0">
              <a:solidFill>
                <a:srgbClr val="0033CC"/>
              </a:solidFill>
              <a:latin typeface="Times New Roman" panose="02020603050405020304" pitchFamily="18" charset="0"/>
            </a:endParaRPr>
          </a:p>
        </p:txBody>
      </p:sp>
      <p:sp>
        <p:nvSpPr>
          <p:cNvPr id="2" name="Rectangle 1"/>
          <p:cNvSpPr/>
          <p:nvPr/>
        </p:nvSpPr>
        <p:spPr>
          <a:xfrm>
            <a:off x="0"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959850" y="857250"/>
            <a:ext cx="155575"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229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
        <p:nvSpPr>
          <p:cNvPr id="14" name="TextBox 13"/>
          <p:cNvSpPr txBox="1"/>
          <p:nvPr/>
        </p:nvSpPr>
        <p:spPr>
          <a:xfrm>
            <a:off x="609600" y="0"/>
            <a:ext cx="7696200" cy="584775"/>
          </a:xfrm>
          <a:prstGeom prst="rect">
            <a:avLst/>
          </a:prstGeom>
          <a:noFill/>
        </p:spPr>
        <p:txBody>
          <a:bodyPr wrap="square" rtlCol="0">
            <a:spAutoFit/>
          </a:bodyPr>
          <a:lstStyle/>
          <a:p>
            <a:r>
              <a:rPr lang="en-US" sz="3200" b="1" dirty="0" smtClean="0">
                <a:solidFill>
                  <a:srgbClr val="FF0000"/>
                </a:solidFill>
                <a:latin typeface="Arial" pitchFamily="34" charset="0"/>
                <a:cs typeface="Arial" pitchFamily="34" charset="0"/>
              </a:rPr>
              <a:t>TIẾT 4.BÀI 3: NGÔI NHÀ THÔNG MINH </a:t>
            </a:r>
            <a:endParaRPr lang="en-US" sz="3200" b="1" dirty="0">
              <a:solidFill>
                <a:srgbClr val="FF0000"/>
              </a:solidFill>
              <a:latin typeface="Arial" pitchFamily="34" charset="0"/>
              <a:cs typeface="Arial" pitchFamily="34" charset="0"/>
            </a:endParaRPr>
          </a:p>
        </p:txBody>
      </p:sp>
      <p:sp>
        <p:nvSpPr>
          <p:cNvPr id="15" name="Rectangle 14"/>
          <p:cNvSpPr/>
          <p:nvPr/>
        </p:nvSpPr>
        <p:spPr>
          <a:xfrm>
            <a:off x="457200" y="533400"/>
            <a:ext cx="4023089" cy="461665"/>
          </a:xfrm>
          <a:prstGeom prst="rect">
            <a:avLst/>
          </a:prstGeom>
        </p:spPr>
        <p:txBody>
          <a:bodyPr wrap="none">
            <a:spAutoFit/>
          </a:bodyPr>
          <a:lstStyle/>
          <a:p>
            <a:pPr>
              <a:spcBef>
                <a:spcPct val="50000"/>
              </a:spcBef>
            </a:pPr>
            <a:r>
              <a:rPr lang="en-US" altLang="en-US" sz="2400" b="1" dirty="0" smtClean="0">
                <a:solidFill>
                  <a:srgbClr val="0033CC"/>
                </a:solidFill>
                <a:latin typeface="Arial" pitchFamily="34" charset="0"/>
                <a:cs typeface="Arial" pitchFamily="34" charset="0"/>
              </a:rPr>
              <a:t>I. </a:t>
            </a:r>
            <a:r>
              <a:rPr lang="vi-VN" altLang="en-US" sz="2400" b="1" dirty="0" smtClean="0">
                <a:solidFill>
                  <a:srgbClr val="0033CC"/>
                </a:solidFill>
                <a:latin typeface="Arial" pitchFamily="34" charset="0"/>
                <a:cs typeface="Arial" pitchFamily="34" charset="0"/>
              </a:rPr>
              <a:t>NGÔI NHÀ THÔNG MINH</a:t>
            </a:r>
            <a:endParaRPr lang="en-US" altLang="vi-VN" sz="2400" b="1" dirty="0">
              <a:solidFill>
                <a:srgbClr val="0033CC"/>
              </a:solidFill>
              <a:latin typeface="Arial" pitchFamily="34" charset="0"/>
              <a:cs typeface="Arial" pitchFamily="34" charset="0"/>
            </a:endParaRPr>
          </a:p>
        </p:txBody>
      </p:sp>
      <p:sp>
        <p:nvSpPr>
          <p:cNvPr id="19" name="TextBox 18"/>
          <p:cNvSpPr txBox="1"/>
          <p:nvPr/>
        </p:nvSpPr>
        <p:spPr>
          <a:xfrm>
            <a:off x="228600" y="990600"/>
            <a:ext cx="7772400" cy="1569660"/>
          </a:xfrm>
          <a:prstGeom prst="rect">
            <a:avLst/>
          </a:prstGeom>
          <a:noFill/>
        </p:spPr>
        <p:txBody>
          <a:bodyPr wrap="square" rtlCol="0">
            <a:spAutoFit/>
          </a:bodyPr>
          <a:lstStyle/>
          <a:p>
            <a:r>
              <a:rPr lang="en-US" sz="2400" dirty="0" smtClean="0">
                <a:latin typeface="Arial" pitchFamily="34" charset="0"/>
                <a:cs typeface="Arial" pitchFamily="34" charset="0"/>
              </a:rPr>
              <a:t>Ngôi nhà thông minh là ngôi nhà được trang bị hệ thống điều khiển tự động cho các thiết bị trong gia đình, nhờ đó giúp cuộc sống trở nên tiện nghi hơn, đảm bảo an ninh. An toàn và tiết kiệm năng lượng</a:t>
            </a:r>
            <a:endParaRPr lang="en-US" sz="2400" dirty="0">
              <a:latin typeface="Arial" pitchFamily="34" charset="0"/>
              <a:cs typeface="Arial" pitchFamily="34" charset="0"/>
            </a:endParaRPr>
          </a:p>
        </p:txBody>
      </p:sp>
      <p:sp>
        <p:nvSpPr>
          <p:cNvPr id="20" name="Rectangle 19"/>
          <p:cNvSpPr/>
          <p:nvPr/>
        </p:nvSpPr>
        <p:spPr>
          <a:xfrm>
            <a:off x="609600" y="2819400"/>
            <a:ext cx="1776320" cy="523220"/>
          </a:xfrm>
          <a:prstGeom prst="rect">
            <a:avLst/>
          </a:prstGeom>
        </p:spPr>
        <p:txBody>
          <a:bodyPr wrap="none">
            <a:spAutoFit/>
          </a:bodyPr>
          <a:lstStyle/>
          <a:p>
            <a:pPr>
              <a:spcBef>
                <a:spcPct val="50000"/>
              </a:spcBef>
              <a:buFontTx/>
              <a:buNone/>
            </a:pPr>
            <a:r>
              <a:rPr lang="en-US" altLang="en-US" sz="2800" b="1" dirty="0" smtClean="0">
                <a:solidFill>
                  <a:srgbClr val="0070C0"/>
                </a:solidFill>
                <a:latin typeface="Times New Roman" panose="02020603050405020304" pitchFamily="18" charset="0"/>
                <a:cs typeface="Times New Roman" panose="02020603050405020304" pitchFamily="18" charset="0"/>
              </a:rPr>
              <a:t>1. Tiện ích</a:t>
            </a:r>
            <a:endParaRPr lang="en-US" altLang="vi-VN" sz="2800" b="1" dirty="0">
              <a:solidFill>
                <a:srgbClr val="0070C0"/>
              </a:solidFill>
              <a:latin typeface="Times New Roman" panose="02020603050405020304" pitchFamily="18" charset="0"/>
              <a:cs typeface="Times New Roman" panose="02020603050405020304" pitchFamily="18" charset="0"/>
            </a:endParaRPr>
          </a:p>
        </p:txBody>
      </p:sp>
      <p:sp>
        <p:nvSpPr>
          <p:cNvPr id="21" name="Rectangle 20"/>
          <p:cNvSpPr/>
          <p:nvPr/>
        </p:nvSpPr>
        <p:spPr>
          <a:xfrm>
            <a:off x="609600" y="3276600"/>
            <a:ext cx="3015377" cy="461665"/>
          </a:xfrm>
          <a:prstGeom prst="rect">
            <a:avLst/>
          </a:prstGeom>
        </p:spPr>
        <p:txBody>
          <a:bodyPr wrap="none">
            <a:spAutoFit/>
          </a:bodyPr>
          <a:lstStyle/>
          <a:p>
            <a:pPr>
              <a:spcBef>
                <a:spcPct val="50000"/>
              </a:spcBef>
              <a:defRPr/>
            </a:pPr>
            <a:r>
              <a:rPr lang="en-US" altLang="en-US" sz="2400" b="1" dirty="0" smtClean="0">
                <a:solidFill>
                  <a:srgbClr val="0070C0"/>
                </a:solidFill>
                <a:latin typeface="Arial" panose="020B0604020202020204" pitchFamily="34" charset="0"/>
              </a:rPr>
              <a:t>2. </a:t>
            </a:r>
            <a:r>
              <a:rPr lang="vi-VN" altLang="en-US" sz="2400" b="1" dirty="0" smtClean="0">
                <a:solidFill>
                  <a:srgbClr val="0070C0"/>
                </a:solidFill>
              </a:rPr>
              <a:t>An ninh an toàn</a:t>
            </a:r>
            <a:r>
              <a:rPr lang="en-US" altLang="en-US" sz="2400" b="1" dirty="0" smtClean="0">
                <a:solidFill>
                  <a:srgbClr val="0070C0"/>
                </a:solidFill>
                <a:latin typeface="Times New Roman" panose="02020603050405020304" pitchFamily="18" charset="0"/>
                <a:cs typeface="Times New Roman" panose="02020603050405020304" pitchFamily="18" charset="0"/>
              </a:rPr>
              <a:t> </a:t>
            </a:r>
            <a:endParaRPr lang="en-US" altLang="vi-VN" sz="2400" b="1" dirty="0">
              <a:solidFill>
                <a:srgbClr val="0070C0"/>
              </a:solidFill>
            </a:endParaRPr>
          </a:p>
        </p:txBody>
      </p:sp>
      <p:sp>
        <p:nvSpPr>
          <p:cNvPr id="22" name="Rectangle 21"/>
          <p:cNvSpPr/>
          <p:nvPr/>
        </p:nvSpPr>
        <p:spPr>
          <a:xfrm>
            <a:off x="533400" y="3733800"/>
            <a:ext cx="3885231" cy="461665"/>
          </a:xfrm>
          <a:prstGeom prst="rect">
            <a:avLst/>
          </a:prstGeom>
        </p:spPr>
        <p:txBody>
          <a:bodyPr wrap="none">
            <a:spAutoFit/>
          </a:bodyPr>
          <a:lstStyle/>
          <a:p>
            <a:pPr>
              <a:spcBef>
                <a:spcPct val="50000"/>
              </a:spcBef>
              <a:defRPr/>
            </a:pPr>
            <a:r>
              <a:rPr lang="vi-VN" altLang="en-US" dirty="0" smtClean="0">
                <a:solidFill>
                  <a:srgbClr val="0070C0"/>
                </a:solidFill>
                <a:latin typeface="Arial" panose="020B0604020202020204" pitchFamily="34" charset="0"/>
              </a:rPr>
              <a:t> </a:t>
            </a:r>
            <a:r>
              <a:rPr lang="vi-VN" altLang="en-US" sz="2400" b="1" dirty="0" smtClean="0">
                <a:solidFill>
                  <a:srgbClr val="0033CC"/>
                </a:solidFill>
              </a:rPr>
              <a:t>3</a:t>
            </a:r>
            <a:r>
              <a:rPr lang="en-US" altLang="en-US" sz="2400" b="1" dirty="0" smtClean="0">
                <a:solidFill>
                  <a:srgbClr val="0033CC"/>
                </a:solidFill>
              </a:rPr>
              <a:t>. </a:t>
            </a:r>
            <a:r>
              <a:rPr lang="vi-VN" altLang="en-US" sz="2400" b="1" dirty="0" smtClean="0">
                <a:solidFill>
                  <a:srgbClr val="0070C0"/>
                </a:solidFill>
              </a:rPr>
              <a:t>Tiết kiệm năng lượng</a:t>
            </a:r>
            <a:r>
              <a:rPr lang="en-US" altLang="en-US" sz="2400" b="1" dirty="0" smtClean="0">
                <a:solidFill>
                  <a:srgbClr val="0070C0"/>
                </a:solidFill>
                <a:latin typeface="Times New Roman" panose="02020603050405020304" pitchFamily="18" charset="0"/>
                <a:cs typeface="Times New Roman" panose="02020603050405020304" pitchFamily="18" charset="0"/>
              </a:rPr>
              <a:t> </a:t>
            </a:r>
            <a:endParaRPr lang="en-US" altLang="en-US" sz="2400" b="1" dirty="0">
              <a:solidFill>
                <a:srgbClr val="0070C0"/>
              </a:solidFill>
            </a:endParaRPr>
          </a:p>
        </p:txBody>
      </p:sp>
      <p:sp>
        <p:nvSpPr>
          <p:cNvPr id="17" name="TextBox 16"/>
          <p:cNvSpPr txBox="1"/>
          <p:nvPr/>
        </p:nvSpPr>
        <p:spPr>
          <a:xfrm>
            <a:off x="5791200" y="2971800"/>
            <a:ext cx="3124200" cy="2246769"/>
          </a:xfrm>
          <a:prstGeom prst="rect">
            <a:avLst/>
          </a:prstGeom>
          <a:ln w="28575">
            <a:solidFill>
              <a:srgbClr val="C00000"/>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800" dirty="0" smtClean="0">
                <a:solidFill>
                  <a:schemeClr val="tx1"/>
                </a:solidFill>
                <a:latin typeface="Arial" pitchFamily="34" charset="0"/>
                <a:cs typeface="Arial" pitchFamily="34" charset="0"/>
              </a:rPr>
              <a:t>Đặc điểm tiện ích, an toàn, an ninh và tiết kiệm năng lượng cụ thể là gì?</a:t>
            </a:r>
            <a:endParaRPr lang="en-US" sz="2800" dirty="0">
              <a:solidFill>
                <a:schemeClr val="tx1"/>
              </a:solidFill>
              <a:latin typeface="Arial" pitchFamily="34" charset="0"/>
              <a:cs typeface="Arial" pitchFamily="34" charset="0"/>
            </a:endParaRPr>
          </a:p>
        </p:txBody>
      </p:sp>
      <p:sp>
        <p:nvSpPr>
          <p:cNvPr id="18" name="TextBox 17"/>
          <p:cNvSpPr txBox="1"/>
          <p:nvPr/>
        </p:nvSpPr>
        <p:spPr>
          <a:xfrm>
            <a:off x="2590800" y="2895600"/>
            <a:ext cx="1905000" cy="461665"/>
          </a:xfrm>
          <a:prstGeom prst="rect">
            <a:avLst/>
          </a:prstGeom>
          <a:noFill/>
        </p:spPr>
        <p:txBody>
          <a:bodyPr wrap="square" rtlCol="0">
            <a:spAutoFit/>
          </a:bodyPr>
          <a:lstStyle/>
          <a:p>
            <a:r>
              <a:rPr lang="en-US" altLang="en-US" sz="2400" b="1" dirty="0" smtClean="0">
                <a:latin typeface="Times New Roman" panose="02020603050405020304" pitchFamily="18" charset="0"/>
                <a:cs typeface="Times New Roman" panose="02020603050405020304" pitchFamily="18" charset="0"/>
              </a:rPr>
              <a:t>( sgk tr 18)</a:t>
            </a:r>
            <a:endParaRPr lang="en-US" sz="2400" dirty="0"/>
          </a:p>
        </p:txBody>
      </p:sp>
      <p:sp>
        <p:nvSpPr>
          <p:cNvPr id="23" name="TextBox 22"/>
          <p:cNvSpPr txBox="1"/>
          <p:nvPr/>
        </p:nvSpPr>
        <p:spPr>
          <a:xfrm>
            <a:off x="4114800" y="3810000"/>
            <a:ext cx="1905000" cy="461665"/>
          </a:xfrm>
          <a:prstGeom prst="rect">
            <a:avLst/>
          </a:prstGeom>
          <a:noFill/>
        </p:spPr>
        <p:txBody>
          <a:bodyPr wrap="square" rtlCol="0">
            <a:spAutoFit/>
          </a:bodyPr>
          <a:lstStyle/>
          <a:p>
            <a:r>
              <a:rPr lang="en-US" altLang="en-US" sz="2400" b="1" dirty="0" smtClean="0">
                <a:latin typeface="Times New Roman" panose="02020603050405020304" pitchFamily="18" charset="0"/>
                <a:cs typeface="Times New Roman" panose="02020603050405020304" pitchFamily="18" charset="0"/>
              </a:rPr>
              <a:t>( sgk tr 18</a:t>
            </a:r>
            <a:r>
              <a:rPr lang="en-US" altLang="en-US" sz="2400" b="1" dirty="0" smtClean="0">
                <a:solidFill>
                  <a:srgbClr val="0070C0"/>
                </a:solidFill>
                <a:latin typeface="Times New Roman" panose="02020603050405020304" pitchFamily="18" charset="0"/>
                <a:cs typeface="Times New Roman" panose="02020603050405020304" pitchFamily="18" charset="0"/>
              </a:rPr>
              <a:t>)</a:t>
            </a:r>
            <a:endParaRPr lang="en-US" sz="2400" dirty="0"/>
          </a:p>
        </p:txBody>
      </p:sp>
      <p:sp>
        <p:nvSpPr>
          <p:cNvPr id="24" name="TextBox 23"/>
          <p:cNvSpPr txBox="1"/>
          <p:nvPr/>
        </p:nvSpPr>
        <p:spPr>
          <a:xfrm>
            <a:off x="3276600" y="3276600"/>
            <a:ext cx="1905000" cy="461665"/>
          </a:xfrm>
          <a:prstGeom prst="rect">
            <a:avLst/>
          </a:prstGeom>
          <a:noFill/>
        </p:spPr>
        <p:txBody>
          <a:bodyPr wrap="square" rtlCol="0">
            <a:spAutoFit/>
          </a:bodyPr>
          <a:lstStyle/>
          <a:p>
            <a:r>
              <a:rPr lang="en-US" altLang="en-US" sz="2400" b="1" dirty="0" smtClean="0">
                <a:latin typeface="Times New Roman" panose="02020603050405020304" pitchFamily="18" charset="0"/>
                <a:cs typeface="Times New Roman" panose="02020603050405020304" pitchFamily="18" charset="0"/>
              </a:rPr>
              <a:t>( sgk tr 18)</a:t>
            </a:r>
            <a:endParaRPr lang="en-US" sz="2400" dirty="0"/>
          </a:p>
        </p:txBody>
      </p:sp>
    </p:spTree>
    <p:extLst>
      <p:ext uri="{BB962C8B-B14F-4D97-AF65-F5344CB8AC3E}">
        <p14:creationId xmlns:p14="http://schemas.microsoft.com/office/powerpoint/2010/main" val="3414406233"/>
      </p:ext>
    </p:extLst>
  </p:cSld>
  <p:clrMapOvr>
    <a:masterClrMapping/>
  </p:clrMapOvr>
  <p:transition spd="slow" advTm="241000">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4)">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4)">
                                      <p:cBhvr>
                                        <p:cTn id="12" dur="2000"/>
                                        <p:tgtEl>
                                          <p:spTgt spid="18"/>
                                        </p:tgtEl>
                                      </p:cBhvr>
                                    </p:animEffect>
                                  </p:childTnLst>
                                </p:cTn>
                              </p:par>
                              <p:par>
                                <p:cTn id="13" presetID="21"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heel(4)">
                                      <p:cBhvr>
                                        <p:cTn id="15" dur="2000"/>
                                        <p:tgtEl>
                                          <p:spTgt spid="24"/>
                                        </p:tgtEl>
                                      </p:cBhvr>
                                    </p:animEffect>
                                  </p:childTnLst>
                                </p:cTn>
                              </p:par>
                              <p:par>
                                <p:cTn id="16" presetID="21"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heel(4)">
                                      <p:cBhvr>
                                        <p:cTn id="18"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p:cNvSpPr txBox="1">
            <a:spLocks noChangeArrowheads="1"/>
          </p:cNvSpPr>
          <p:nvPr/>
        </p:nvSpPr>
        <p:spPr bwMode="auto">
          <a:xfrm>
            <a:off x="4572000" y="2082800"/>
            <a:ext cx="3044825" cy="415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defRPr/>
            </a:pPr>
            <a:r>
              <a:rPr lang="en-US" dirty="0">
                <a:solidFill>
                  <a:schemeClr val="bg1"/>
                </a:solidFill>
                <a:latin typeface="+mj-lt"/>
                <a:ea typeface="+mj-ea"/>
                <a:cs typeface="+mj-cs"/>
              </a:rPr>
              <a:t>N</a:t>
            </a:r>
            <a:r>
              <a:rPr lang="vi-VN" dirty="0">
                <a:solidFill>
                  <a:schemeClr val="bg1"/>
                </a:solidFill>
                <a:latin typeface="+mj-lt"/>
                <a:ea typeface="+mj-ea"/>
                <a:cs typeface="+mj-cs"/>
              </a:rPr>
              <a:t>gôi nhà được trang bị hệ thống điều khiển tự động hay bán tự động cho các thiết bị trong gia đình Điều đó giúp cuộc sống trở nên tiện nghi hơn đảm bảo an ninh an toàn và tiết kiệm năng lượng</a:t>
            </a:r>
            <a:r>
              <a:rPr lang="en-US" altLang="vi-VN" dirty="0">
                <a:solidFill>
                  <a:schemeClr val="bg1"/>
                </a:solidFill>
                <a:latin typeface="+mj-lt"/>
                <a:ea typeface="+mj-ea"/>
                <a:cs typeface="+mj-cs"/>
              </a:rPr>
              <a:t>.</a:t>
            </a:r>
          </a:p>
        </p:txBody>
      </p:sp>
      <p:sp>
        <p:nvSpPr>
          <p:cNvPr id="12291" name="Rectangle 10"/>
          <p:cNvSpPr>
            <a:spLocks noChangeArrowheads="1"/>
          </p:cNvSpPr>
          <p:nvPr/>
        </p:nvSpPr>
        <p:spPr bwMode="auto">
          <a:xfrm>
            <a:off x="641350" y="296863"/>
            <a:ext cx="74568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dirty="0">
                <a:solidFill>
                  <a:srgbClr val="FF3300"/>
                </a:solidFill>
              </a:rPr>
              <a:t>II. </a:t>
            </a:r>
            <a:r>
              <a:rPr lang="vi-VN" altLang="en-US" sz="2800" dirty="0">
                <a:solidFill>
                  <a:srgbClr val="FF3300"/>
                </a:solidFill>
              </a:rPr>
              <a:t>ĐẶC ĐIỂM CỦA NGÔI NHÀ THÔNG MINH</a:t>
            </a:r>
            <a:endParaRPr lang="en-US" altLang="en-US" sz="2800" dirty="0">
              <a:solidFill>
                <a:srgbClr val="FF3300"/>
              </a:solidFill>
            </a:endParaRPr>
          </a:p>
        </p:txBody>
      </p:sp>
      <p:sp>
        <p:nvSpPr>
          <p:cNvPr id="2" name="Rectangle 1"/>
          <p:cNvSpPr/>
          <p:nvPr/>
        </p:nvSpPr>
        <p:spPr>
          <a:xfrm>
            <a:off x="0"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959850" y="857250"/>
            <a:ext cx="155575"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229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17950" y="901700"/>
            <a:ext cx="4497388"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41350" y="1082675"/>
            <a:ext cx="2178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50000"/>
              </a:spcBef>
              <a:buFontTx/>
              <a:buNone/>
            </a:pPr>
            <a:r>
              <a:rPr lang="en-US" altLang="en-US" sz="2800" dirty="0">
                <a:solidFill>
                  <a:srgbClr val="0070C0"/>
                </a:solidFill>
                <a:latin typeface="Times New Roman" panose="02020603050405020304" pitchFamily="18" charset="0"/>
                <a:cs typeface="Times New Roman" panose="02020603050405020304" pitchFamily="18" charset="0"/>
              </a:rPr>
              <a:t>1. </a:t>
            </a:r>
            <a:r>
              <a:rPr lang="en-US" altLang="en-US" sz="2800" dirty="0">
                <a:solidFill>
                  <a:srgbClr val="0070C0"/>
                </a:solidFill>
              </a:rPr>
              <a:t>Tiện</a:t>
            </a:r>
            <a:r>
              <a:rPr lang="en-US" altLang="en-US" sz="2800" dirty="0">
                <a:solidFill>
                  <a:srgbClr val="0070C0"/>
                </a:solidFill>
                <a:latin typeface="Times New Roman" panose="02020603050405020304" pitchFamily="18" charset="0"/>
                <a:cs typeface="Times New Roman" panose="02020603050405020304" pitchFamily="18" charset="0"/>
              </a:rPr>
              <a:t> ích</a:t>
            </a:r>
            <a:endParaRPr lang="en-US" altLang="vi-VN" sz="2800" dirty="0">
              <a:solidFill>
                <a:srgbClr val="0070C0"/>
              </a:solidFill>
              <a:latin typeface="Times New Roman" panose="02020603050405020304" pitchFamily="18" charset="0"/>
              <a:cs typeface="Times New Roman" panose="02020603050405020304" pitchFamily="18" charset="0"/>
            </a:endParaRPr>
          </a:p>
        </p:txBody>
      </p:sp>
      <p:sp>
        <p:nvSpPr>
          <p:cNvPr id="10" name="Text Box 5"/>
          <p:cNvSpPr txBox="1">
            <a:spLocks noChangeArrowheads="1"/>
          </p:cNvSpPr>
          <p:nvPr/>
        </p:nvSpPr>
        <p:spPr bwMode="auto">
          <a:xfrm>
            <a:off x="457201" y="2019300"/>
            <a:ext cx="2997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50000"/>
              </a:spcBef>
              <a:buFontTx/>
              <a:buNone/>
            </a:pPr>
            <a:r>
              <a:rPr lang="en-US" altLang="en-US" sz="2800" dirty="0">
                <a:solidFill>
                  <a:srgbClr val="0070C0"/>
                </a:solidFill>
              </a:rPr>
              <a:t>C</a:t>
            </a:r>
            <a:r>
              <a:rPr lang="vi-VN" altLang="en-US" sz="2800" dirty="0">
                <a:solidFill>
                  <a:srgbClr val="0070C0"/>
                </a:solidFill>
              </a:rPr>
              <a:t>ác thiết bị trong ngôi nhà thông minh có thể được điều khiển từ xa thông qua các ứng dụng được cài đặt trên các thiết bị </a:t>
            </a:r>
            <a:endParaRPr lang="en-US" altLang="vi-VN" sz="2800" dirty="0">
              <a:solidFill>
                <a:srgbClr val="0070C0"/>
              </a:solidFill>
            </a:endParaRPr>
          </a:p>
        </p:txBody>
      </p:sp>
      <p:pic>
        <p:nvPicPr>
          <p:cNvPr id="1229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Tree>
    <p:extLst>
      <p:ext uri="{BB962C8B-B14F-4D97-AF65-F5344CB8AC3E}">
        <p14:creationId xmlns:p14="http://schemas.microsoft.com/office/powerpoint/2010/main" val="3414406233"/>
      </p:ext>
    </p:extLst>
  </p:cSld>
  <p:clrMapOvr>
    <a:masterClrMapping/>
  </p:clrMapOvr>
  <p:transition spd="slow" advTm="84000">
    <p:whee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66"/>
                                        </p:tgtEl>
                                        <p:attrNameLst>
                                          <p:attrName>style.visibility</p:attrName>
                                        </p:attrNameLst>
                                      </p:cBhvr>
                                      <p:to>
                                        <p:strVal val="visible"/>
                                      </p:to>
                                    </p:set>
                                    <p:animEffect transition="in" filter="wipe(down)">
                                      <p:cBhvr>
                                        <p:cTn id="7" dur="2000"/>
                                        <p:tgtEl>
                                          <p:spTgt spid="409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ppt_x"/>
                                          </p:val>
                                        </p:tav>
                                        <p:tav tm="100000">
                                          <p:val>
                                            <p:strVal val="#ppt_x"/>
                                          </p:val>
                                        </p:tav>
                                      </p:tavLst>
                                    </p:anim>
                                    <p:anim calcmode="lin" valueType="num">
                                      <p:cBhvr additive="base">
                                        <p:cTn id="13"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2000" fill="hold"/>
                                        <p:tgtEl>
                                          <p:spTgt spid="10"/>
                                        </p:tgtEl>
                                        <p:attrNameLst>
                                          <p:attrName>ppt_x</p:attrName>
                                        </p:attrNameLst>
                                      </p:cBhvr>
                                      <p:tavLst>
                                        <p:tav tm="0">
                                          <p:val>
                                            <p:strVal val="#ppt_x"/>
                                          </p:val>
                                        </p:tav>
                                        <p:tav tm="100000">
                                          <p:val>
                                            <p:strVal val="#ppt_x"/>
                                          </p:val>
                                        </p:tav>
                                      </p:tavLst>
                                    </p:anim>
                                    <p:anim calcmode="lin" valueType="num">
                                      <p:cBhvr additive="base">
                                        <p:cTn id="19"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p:cNvSpPr txBox="1">
            <a:spLocks noChangeArrowheads="1"/>
          </p:cNvSpPr>
          <p:nvPr/>
        </p:nvSpPr>
        <p:spPr bwMode="auto">
          <a:xfrm>
            <a:off x="4572000" y="2082800"/>
            <a:ext cx="3044825" cy="415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defRPr/>
            </a:pPr>
            <a:r>
              <a:rPr lang="en-US" dirty="0">
                <a:solidFill>
                  <a:schemeClr val="bg1"/>
                </a:solidFill>
                <a:latin typeface="+mj-lt"/>
                <a:ea typeface="+mj-ea"/>
                <a:cs typeface="+mj-cs"/>
              </a:rPr>
              <a:t>N</a:t>
            </a:r>
            <a:r>
              <a:rPr lang="vi-VN" dirty="0">
                <a:solidFill>
                  <a:schemeClr val="bg1"/>
                </a:solidFill>
                <a:latin typeface="+mj-lt"/>
                <a:ea typeface="+mj-ea"/>
                <a:cs typeface="+mj-cs"/>
              </a:rPr>
              <a:t>gôi nhà được trang bị hệ thống điều khiển tự động hay bán tự động cho các thiết bị trong gia đình Điều đó giúp cuộc sống trở nên tiện nghi hơn đảm bảo an ninh an toàn và tiết kiệm năng lượng</a:t>
            </a:r>
            <a:r>
              <a:rPr lang="en-US" altLang="vi-VN" dirty="0">
                <a:solidFill>
                  <a:schemeClr val="bg1"/>
                </a:solidFill>
                <a:latin typeface="+mj-lt"/>
                <a:ea typeface="+mj-ea"/>
                <a:cs typeface="+mj-cs"/>
              </a:rPr>
              <a:t>.</a:t>
            </a:r>
          </a:p>
        </p:txBody>
      </p:sp>
      <p:sp>
        <p:nvSpPr>
          <p:cNvPr id="13315" name="Rectangle 10"/>
          <p:cNvSpPr>
            <a:spLocks noChangeArrowheads="1"/>
          </p:cNvSpPr>
          <p:nvPr/>
        </p:nvSpPr>
        <p:spPr bwMode="auto">
          <a:xfrm>
            <a:off x="504825" y="304800"/>
            <a:ext cx="753231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dirty="0">
                <a:solidFill>
                  <a:srgbClr val="FF3300"/>
                </a:solidFill>
              </a:rPr>
              <a:t>II. </a:t>
            </a:r>
            <a:r>
              <a:rPr lang="vi-VN" altLang="en-US" sz="2800" b="1" dirty="0">
                <a:solidFill>
                  <a:srgbClr val="FF3300"/>
                </a:solidFill>
              </a:rPr>
              <a:t>ĐẶC ĐIỂM CỦA NGÔI NHÀ THÔNG MINH</a:t>
            </a:r>
            <a:endParaRPr lang="en-US" altLang="en-US" sz="2800" b="1" dirty="0">
              <a:solidFill>
                <a:srgbClr val="FF3300"/>
              </a:solidFill>
            </a:endParaRPr>
          </a:p>
        </p:txBody>
      </p:sp>
      <p:sp>
        <p:nvSpPr>
          <p:cNvPr id="2" name="Rectangle 1"/>
          <p:cNvSpPr/>
          <p:nvPr/>
        </p:nvSpPr>
        <p:spPr>
          <a:xfrm>
            <a:off x="0"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894763" y="800100"/>
            <a:ext cx="157162"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331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9275" y="1216025"/>
            <a:ext cx="4173538"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4813" y="4114800"/>
            <a:ext cx="41529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842963" y="990600"/>
            <a:ext cx="31194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en-US" sz="2800" dirty="0">
                <a:solidFill>
                  <a:srgbClr val="0070C0"/>
                </a:solidFill>
                <a:latin typeface="Arial" pitchFamily="34" charset="0"/>
                <a:cs typeface="Arial" pitchFamily="34" charset="0"/>
              </a:rPr>
              <a:t>2. </a:t>
            </a:r>
            <a:r>
              <a:rPr lang="vi-VN" altLang="en-US" sz="2800" dirty="0">
                <a:solidFill>
                  <a:srgbClr val="0070C0"/>
                </a:solidFill>
                <a:latin typeface="Arial" pitchFamily="34" charset="0"/>
                <a:cs typeface="Arial" pitchFamily="34" charset="0"/>
              </a:rPr>
              <a:t>An ninh an toàn</a:t>
            </a:r>
            <a:endParaRPr lang="en-US" altLang="vi-VN" sz="2800" dirty="0">
              <a:solidFill>
                <a:srgbClr val="0070C0"/>
              </a:solidFill>
              <a:latin typeface="Arial" pitchFamily="34" charset="0"/>
              <a:cs typeface="Arial" pitchFamily="34" charset="0"/>
            </a:endParaRPr>
          </a:p>
        </p:txBody>
      </p:sp>
      <p:sp>
        <p:nvSpPr>
          <p:cNvPr id="12" name="Text Box 5"/>
          <p:cNvSpPr txBox="1">
            <a:spLocks noChangeArrowheads="1"/>
          </p:cNvSpPr>
          <p:nvPr/>
        </p:nvSpPr>
        <p:spPr bwMode="auto">
          <a:xfrm>
            <a:off x="609600" y="1676400"/>
            <a:ext cx="3276599"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defRPr/>
            </a:pPr>
            <a:r>
              <a:rPr lang="en-US" altLang="en-US" dirty="0">
                <a:solidFill>
                  <a:srgbClr val="0070C0"/>
                </a:solidFill>
                <a:latin typeface="+mj-lt"/>
              </a:rPr>
              <a:t>T</a:t>
            </a:r>
            <a:r>
              <a:rPr lang="vi-VN" altLang="en-US" sz="2600" dirty="0">
                <a:solidFill>
                  <a:srgbClr val="0070C0"/>
                </a:solidFill>
                <a:latin typeface="Arial" pitchFamily="34" charset="0"/>
                <a:cs typeface="Arial" pitchFamily="34" charset="0"/>
              </a:rPr>
              <a:t>rong các thiết bị được lắp đặt sẽ giúp cảnh báo tới  chủ nhà các tình huống gây mất an ninh an toàn </a:t>
            </a:r>
            <a:endParaRPr lang="en-US" altLang="vi-VN" sz="2600" dirty="0">
              <a:solidFill>
                <a:srgbClr val="0070C0"/>
              </a:solidFill>
              <a:latin typeface="Arial" pitchFamily="34" charset="0"/>
              <a:cs typeface="Arial" pitchFamily="34" charset="0"/>
            </a:endParaRPr>
          </a:p>
        </p:txBody>
      </p:sp>
      <p:pic>
        <p:nvPicPr>
          <p:cNvPr id="1332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Tree>
    <p:extLst>
      <p:ext uri="{BB962C8B-B14F-4D97-AF65-F5344CB8AC3E}">
        <p14:creationId xmlns:p14="http://schemas.microsoft.com/office/powerpoint/2010/main" val="4099271535"/>
      </p:ext>
    </p:extLst>
  </p:cSld>
  <p:clrMapOvr>
    <a:masterClrMapping/>
  </p:clrMapOvr>
  <p:transition spd="slow" advTm="127000">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66"/>
                                        </p:tgtEl>
                                        <p:attrNameLst>
                                          <p:attrName>style.visibility</p:attrName>
                                        </p:attrNameLst>
                                      </p:cBhvr>
                                      <p:to>
                                        <p:strVal val="visible"/>
                                      </p:to>
                                    </p:set>
                                    <p:animEffect transition="in" filter="wipe(down)">
                                      <p:cBhvr>
                                        <p:cTn id="7" dur="1000"/>
                                        <p:tgtEl>
                                          <p:spTgt spid="409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ppt_x"/>
                                          </p:val>
                                        </p:tav>
                                        <p:tav tm="100000">
                                          <p:val>
                                            <p:strVal val="#ppt_x"/>
                                          </p:val>
                                        </p:tav>
                                      </p:tavLst>
                                    </p:anim>
                                    <p:anim calcmode="lin" valueType="num">
                                      <p:cBhvr additive="base">
                                        <p:cTn id="13"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1000" fill="hold"/>
                                        <p:tgtEl>
                                          <p:spTgt spid="12"/>
                                        </p:tgtEl>
                                        <p:attrNameLst>
                                          <p:attrName>ppt_x</p:attrName>
                                        </p:attrNameLst>
                                      </p:cBhvr>
                                      <p:tavLst>
                                        <p:tav tm="0">
                                          <p:val>
                                            <p:strVal val="#ppt_x"/>
                                          </p:val>
                                        </p:tav>
                                        <p:tav tm="100000">
                                          <p:val>
                                            <p:strVal val="#ppt_x"/>
                                          </p:val>
                                        </p:tav>
                                      </p:tavLst>
                                    </p:anim>
                                    <p:anim calcmode="lin" valueType="num">
                                      <p:cBhvr additive="base">
                                        <p:cTn id="19"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ChangeArrowheads="1"/>
          </p:cNvSpPr>
          <p:nvPr/>
        </p:nvSpPr>
        <p:spPr bwMode="auto">
          <a:xfrm>
            <a:off x="768350" y="498475"/>
            <a:ext cx="744723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dirty="0">
                <a:solidFill>
                  <a:srgbClr val="FF3300"/>
                </a:solidFill>
                <a:latin typeface="Times New Roman" panose="02020603050405020304" pitchFamily="18" charset="0"/>
              </a:rPr>
              <a:t>II. </a:t>
            </a:r>
            <a:r>
              <a:rPr lang="vi-VN" altLang="en-US" sz="2800" dirty="0">
                <a:solidFill>
                  <a:srgbClr val="FF3300"/>
                </a:solidFill>
                <a:latin typeface="Times New Roman" panose="02020603050405020304" pitchFamily="18" charset="0"/>
              </a:rPr>
              <a:t>ĐẶC ĐIỂM CỦA NGÔI NHÀ THÔNG MINH</a:t>
            </a:r>
            <a:endParaRPr lang="en-US" altLang="en-US" sz="2800" dirty="0">
              <a:solidFill>
                <a:srgbClr val="FF3300"/>
              </a:solidFill>
              <a:latin typeface="Times New Roman" panose="02020603050405020304" pitchFamily="18" charset="0"/>
            </a:endParaRPr>
          </a:p>
        </p:txBody>
      </p:sp>
      <p:sp>
        <p:nvSpPr>
          <p:cNvPr id="2" name="Rectangle 1"/>
          <p:cNvSpPr/>
          <p:nvPr/>
        </p:nvSpPr>
        <p:spPr>
          <a:xfrm>
            <a:off x="49213"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980488" y="744538"/>
            <a:ext cx="157162"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434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9275" y="1766888"/>
            <a:ext cx="3998913"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9275" y="3875088"/>
            <a:ext cx="3998913"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768350" y="1150938"/>
            <a:ext cx="40909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vi-VN" altLang="en-US" sz="2800" dirty="0">
                <a:solidFill>
                  <a:srgbClr val="0070C0"/>
                </a:solidFill>
                <a:latin typeface="Arial" panose="020B0604020202020204" pitchFamily="34" charset="0"/>
              </a:rPr>
              <a:t> </a:t>
            </a:r>
            <a:r>
              <a:rPr lang="vi-VN" altLang="en-US" sz="2800" dirty="0">
                <a:solidFill>
                  <a:srgbClr val="0070C0"/>
                </a:solidFill>
                <a:latin typeface="Arial" pitchFamily="34" charset="0"/>
                <a:cs typeface="Arial" pitchFamily="34" charset="0"/>
              </a:rPr>
              <a:t>3</a:t>
            </a:r>
            <a:r>
              <a:rPr lang="en-US" altLang="en-US" sz="2800" dirty="0">
                <a:solidFill>
                  <a:srgbClr val="0070C0"/>
                </a:solidFill>
                <a:latin typeface="Arial" pitchFamily="34" charset="0"/>
                <a:cs typeface="Arial" pitchFamily="34" charset="0"/>
              </a:rPr>
              <a:t>. </a:t>
            </a:r>
            <a:r>
              <a:rPr lang="vi-VN" altLang="en-US" sz="2800" dirty="0">
                <a:solidFill>
                  <a:srgbClr val="0070C0"/>
                </a:solidFill>
                <a:latin typeface="Arial" pitchFamily="34" charset="0"/>
                <a:cs typeface="Arial" pitchFamily="34" charset="0"/>
              </a:rPr>
              <a:t>Tiết kiệm năng lượng</a:t>
            </a:r>
            <a:endParaRPr lang="en-US" altLang="en-US" sz="2800" dirty="0">
              <a:solidFill>
                <a:srgbClr val="0070C0"/>
              </a:solidFill>
              <a:latin typeface="Arial" pitchFamily="34" charset="0"/>
              <a:cs typeface="Arial" pitchFamily="34" charset="0"/>
            </a:endParaRPr>
          </a:p>
        </p:txBody>
      </p:sp>
      <p:sp>
        <p:nvSpPr>
          <p:cNvPr id="12" name="Text Box 5"/>
          <p:cNvSpPr txBox="1">
            <a:spLocks noChangeArrowheads="1"/>
          </p:cNvSpPr>
          <p:nvPr/>
        </p:nvSpPr>
        <p:spPr bwMode="auto">
          <a:xfrm>
            <a:off x="533400" y="1944688"/>
            <a:ext cx="35814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50000"/>
              </a:spcBef>
              <a:buFontTx/>
              <a:buNone/>
            </a:pPr>
            <a:r>
              <a:rPr lang="en-US" altLang="en-US" sz="2800" dirty="0">
                <a:solidFill>
                  <a:srgbClr val="0070C0"/>
                </a:solidFill>
              </a:rPr>
              <a:t>Các thiết bị </a:t>
            </a:r>
            <a:r>
              <a:rPr lang="vi-VN" altLang="en-US" sz="2800" dirty="0">
                <a:solidFill>
                  <a:srgbClr val="0070C0"/>
                </a:solidFill>
              </a:rPr>
              <a:t>công nghệ sẽ điều khiển giám sát việc sử dụng hợp lý các nguồn năng lượng trong</a:t>
            </a:r>
            <a:r>
              <a:rPr lang="en-US" altLang="en-US" sz="2800" dirty="0">
                <a:solidFill>
                  <a:srgbClr val="0070C0"/>
                </a:solidFill>
              </a:rPr>
              <a:t> ngôi</a:t>
            </a:r>
            <a:r>
              <a:rPr lang="vi-VN" altLang="en-US" sz="2800" dirty="0">
                <a:solidFill>
                  <a:srgbClr val="0070C0"/>
                </a:solidFill>
              </a:rPr>
              <a:t> nhà</a:t>
            </a:r>
            <a:r>
              <a:rPr lang="en-US" altLang="en-US" sz="2800" dirty="0">
                <a:solidFill>
                  <a:srgbClr val="0070C0"/>
                </a:solidFill>
              </a:rPr>
              <a:t>, từ</a:t>
            </a:r>
            <a:r>
              <a:rPr lang="vi-VN" altLang="en-US" sz="2800" dirty="0">
                <a:solidFill>
                  <a:srgbClr val="0070C0"/>
                </a:solidFill>
              </a:rPr>
              <a:t> đó rút tiết kiệm năng lượng</a:t>
            </a:r>
            <a:endParaRPr lang="en-US" altLang="vi-VN" sz="2800" dirty="0">
              <a:solidFill>
                <a:srgbClr val="0070C0"/>
              </a:solidFill>
            </a:endParaRPr>
          </a:p>
        </p:txBody>
      </p:sp>
      <p:pic>
        <p:nvPicPr>
          <p:cNvPr id="1434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9"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Tree>
    <p:extLst>
      <p:ext uri="{BB962C8B-B14F-4D97-AF65-F5344CB8AC3E}">
        <p14:creationId xmlns:p14="http://schemas.microsoft.com/office/powerpoint/2010/main" val="1731079844"/>
      </p:ext>
    </p:extLst>
  </p:cSld>
  <p:clrMapOvr>
    <a:masterClrMapping/>
  </p:clrMapOvr>
  <p:transition spd="slow" advTm="145000">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ppt_x"/>
                                          </p:val>
                                        </p:tav>
                                        <p:tav tm="100000">
                                          <p:val>
                                            <p:strVal val="#ppt_x"/>
                                          </p:val>
                                        </p:tav>
                                      </p:tavLst>
                                    </p:anim>
                                    <p:anim calcmode="lin" valueType="num">
                                      <p:cBhvr additive="base">
                                        <p:cTn id="8"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2000" fill="hold"/>
                                        <p:tgtEl>
                                          <p:spTgt spid="12"/>
                                        </p:tgtEl>
                                        <p:attrNameLst>
                                          <p:attrName>ppt_x</p:attrName>
                                        </p:attrNameLst>
                                      </p:cBhvr>
                                      <p:tavLst>
                                        <p:tav tm="0">
                                          <p:val>
                                            <p:strVal val="#ppt_x"/>
                                          </p:val>
                                        </p:tav>
                                        <p:tav tm="100000">
                                          <p:val>
                                            <p:strVal val="#ppt_x"/>
                                          </p:val>
                                        </p:tav>
                                      </p:tavLst>
                                    </p:anim>
                                    <p:anim calcmode="lin" valueType="num">
                                      <p:cBhvr additive="base">
                                        <p:cTn id="14"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0" y="2667000"/>
            <a:ext cx="2971800" cy="1828800"/>
          </a:xfrm>
          <a:prstGeom prst="roundRect">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Arial" pitchFamily="34" charset="0"/>
                <a:cs typeface="Arial" pitchFamily="34" charset="0"/>
              </a:rPr>
              <a:t>ĐẶC ĐIỂM CỦA NGÔI NHÀ THÔNG MINH</a:t>
            </a:r>
            <a:endParaRPr lang="en-US" sz="2800" b="1" dirty="0">
              <a:solidFill>
                <a:schemeClr val="tx1"/>
              </a:solidFill>
              <a:latin typeface="Arial" pitchFamily="34" charset="0"/>
              <a:cs typeface="Arial" pitchFamily="34" charset="0"/>
            </a:endParaRPr>
          </a:p>
        </p:txBody>
      </p:sp>
      <p:sp>
        <p:nvSpPr>
          <p:cNvPr id="3" name="Rounded Rectangular Callout 2"/>
          <p:cNvSpPr/>
          <p:nvPr/>
        </p:nvSpPr>
        <p:spPr>
          <a:xfrm>
            <a:off x="0" y="76200"/>
            <a:ext cx="2743200" cy="2514600"/>
          </a:xfrm>
          <a:prstGeom prst="wedgeRoundRectCallout">
            <a:avLst>
              <a:gd name="adj1" fmla="val 65381"/>
              <a:gd name="adj2" fmla="val 86144"/>
              <a:gd name="adj3" fmla="val 16667"/>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nl-NL" sz="2000" dirty="0">
                <a:solidFill>
                  <a:srgbClr val="FF0000"/>
                </a:solidFill>
                <a:latin typeface="Arial" pitchFamily="34" charset="0"/>
                <a:cs typeface="Arial" pitchFamily="34" charset="0"/>
              </a:rPr>
              <a:t>1</a:t>
            </a:r>
            <a:r>
              <a:rPr lang="nl-NL" sz="2400" b="1" dirty="0">
                <a:solidFill>
                  <a:srgbClr val="FF0000"/>
                </a:solidFill>
                <a:latin typeface="Arial" pitchFamily="34" charset="0"/>
                <a:cs typeface="Arial" pitchFamily="34" charset="0"/>
              </a:rPr>
              <a:t>. Các thiết bị trong ngôi nhà thông minh được điều khiển nhờ thiết bị nào?</a:t>
            </a:r>
            <a:endParaRPr lang="en-US" sz="2400" b="1" dirty="0">
              <a:solidFill>
                <a:srgbClr val="FF0000"/>
              </a:solidFill>
              <a:latin typeface="Arial" pitchFamily="34" charset="0"/>
              <a:cs typeface="Arial" pitchFamily="34" charset="0"/>
            </a:endParaRPr>
          </a:p>
          <a:p>
            <a:pPr algn="ctr"/>
            <a:endParaRPr lang="en-US" dirty="0"/>
          </a:p>
        </p:txBody>
      </p:sp>
      <p:sp>
        <p:nvSpPr>
          <p:cNvPr id="11" name="Rounded Rectangular Callout 10"/>
          <p:cNvSpPr/>
          <p:nvPr/>
        </p:nvSpPr>
        <p:spPr>
          <a:xfrm>
            <a:off x="0" y="4419600"/>
            <a:ext cx="3276600" cy="2362200"/>
          </a:xfrm>
          <a:prstGeom prst="wedgeRoundRectCallout">
            <a:avLst>
              <a:gd name="adj1" fmla="val 45544"/>
              <a:gd name="adj2" fmla="val -85434"/>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nl-NL" sz="2000" b="1" dirty="0">
                <a:solidFill>
                  <a:srgbClr val="FF0000"/>
                </a:solidFill>
                <a:latin typeface="Arial" pitchFamily="34" charset="0"/>
                <a:cs typeface="Arial" pitchFamily="34" charset="0"/>
              </a:rPr>
              <a:t>2</a:t>
            </a:r>
            <a:r>
              <a:rPr lang="nl-NL" sz="2400" b="1" dirty="0">
                <a:solidFill>
                  <a:srgbClr val="FF0000"/>
                </a:solidFill>
                <a:latin typeface="Arial" pitchFamily="34" charset="0"/>
                <a:cs typeface="Arial" pitchFamily="34" charset="0"/>
              </a:rPr>
              <a:t>. Các hệ thống thiết bị thông minh trong ngôi nhà hoạt động dựa trên yếu tố nào?</a:t>
            </a:r>
            <a:endParaRPr lang="en-US" sz="2400" b="1" dirty="0">
              <a:solidFill>
                <a:srgbClr val="FF0000"/>
              </a:solidFill>
              <a:latin typeface="Arial" pitchFamily="34" charset="0"/>
              <a:cs typeface="Arial" pitchFamily="34" charset="0"/>
            </a:endParaRPr>
          </a:p>
          <a:p>
            <a:pPr algn="ctr"/>
            <a:endParaRPr lang="en-US" dirty="0"/>
          </a:p>
        </p:txBody>
      </p:sp>
      <p:sp>
        <p:nvSpPr>
          <p:cNvPr id="12" name="Rounded Rectangular Callout 11"/>
          <p:cNvSpPr/>
          <p:nvPr/>
        </p:nvSpPr>
        <p:spPr>
          <a:xfrm>
            <a:off x="3048000" y="76200"/>
            <a:ext cx="2895600" cy="2133600"/>
          </a:xfrm>
          <a:prstGeom prst="wedgeRoundRectCallout">
            <a:avLst>
              <a:gd name="adj1" fmla="val 7178"/>
              <a:gd name="adj2" fmla="val 67932"/>
              <a:gd name="adj3" fmla="val 16667"/>
            </a:avLst>
          </a:prstGeom>
          <a:ln w="12700"/>
        </p:spPr>
        <p:style>
          <a:lnRef idx="1">
            <a:schemeClr val="accent1"/>
          </a:lnRef>
          <a:fillRef idx="2">
            <a:schemeClr val="accent1"/>
          </a:fillRef>
          <a:effectRef idx="1">
            <a:schemeClr val="accent1"/>
          </a:effectRef>
          <a:fontRef idx="minor">
            <a:schemeClr val="dk1"/>
          </a:fontRef>
        </p:style>
        <p:txBody>
          <a:bodyPr rtlCol="0" anchor="ctr"/>
          <a:lstStyle/>
          <a:p>
            <a:r>
              <a:rPr lang="nl-NL" sz="2400" b="1" dirty="0" smtClean="0">
                <a:solidFill>
                  <a:srgbClr val="FF0000"/>
                </a:solidFill>
                <a:latin typeface="Arial" pitchFamily="34" charset="0"/>
                <a:cs typeface="Arial" pitchFamily="34" charset="0"/>
              </a:rPr>
              <a:t>3</a:t>
            </a:r>
            <a:r>
              <a:rPr lang="nl-NL" sz="2400" b="1" dirty="0">
                <a:solidFill>
                  <a:srgbClr val="FF0000"/>
                </a:solidFill>
                <a:latin typeface="Arial" pitchFamily="34" charset="0"/>
                <a:cs typeface="Arial" pitchFamily="34" charset="0"/>
              </a:rPr>
              <a:t>. Các thiết bị sẽ giúp ích như thế nào trong trường hợp mất an ninh, an toàn</a:t>
            </a:r>
            <a:endParaRPr lang="en-US" sz="2400" b="1" dirty="0">
              <a:solidFill>
                <a:srgbClr val="FF0000"/>
              </a:solidFill>
              <a:latin typeface="Arial" pitchFamily="34" charset="0"/>
              <a:cs typeface="Arial" pitchFamily="34" charset="0"/>
            </a:endParaRPr>
          </a:p>
          <a:p>
            <a:pPr algn="ctr"/>
            <a:endParaRPr lang="en-US" dirty="0"/>
          </a:p>
        </p:txBody>
      </p:sp>
      <p:sp>
        <p:nvSpPr>
          <p:cNvPr id="13" name="Rounded Rectangular Callout 12"/>
          <p:cNvSpPr/>
          <p:nvPr/>
        </p:nvSpPr>
        <p:spPr>
          <a:xfrm>
            <a:off x="5562600" y="4572000"/>
            <a:ext cx="3200400" cy="2286000"/>
          </a:xfrm>
          <a:prstGeom prst="wedgeRoundRectCallout">
            <a:avLst>
              <a:gd name="adj1" fmla="val -41844"/>
              <a:gd name="adj2" fmla="val -66356"/>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r>
              <a:rPr lang="nl-NL" sz="2400" b="1" dirty="0">
                <a:solidFill>
                  <a:srgbClr val="FF0000"/>
                </a:solidFill>
                <a:latin typeface="Arial" pitchFamily="34" charset="0"/>
                <a:cs typeface="Arial" pitchFamily="34" charset="0"/>
              </a:rPr>
              <a:t>5. Việc thiết kế, lắp đặt các thiết bị có ý nghĩa như thế nào trong việc tiết kiệm năng lượng</a:t>
            </a:r>
            <a:endParaRPr lang="en-US" sz="2400" b="1" dirty="0">
              <a:solidFill>
                <a:srgbClr val="FF0000"/>
              </a:solidFill>
              <a:latin typeface="Arial" pitchFamily="34" charset="0"/>
              <a:cs typeface="Arial" pitchFamily="34" charset="0"/>
            </a:endParaRPr>
          </a:p>
          <a:p>
            <a:pPr algn="ctr"/>
            <a:endParaRPr lang="en-US" dirty="0"/>
          </a:p>
        </p:txBody>
      </p:sp>
      <p:sp>
        <p:nvSpPr>
          <p:cNvPr id="14" name="Rounded Rectangular Callout 13"/>
          <p:cNvSpPr/>
          <p:nvPr/>
        </p:nvSpPr>
        <p:spPr>
          <a:xfrm>
            <a:off x="6248400" y="222172"/>
            <a:ext cx="2743200" cy="2216227"/>
          </a:xfrm>
          <a:prstGeom prst="wedgeRoundRectCallout">
            <a:avLst>
              <a:gd name="adj1" fmla="val -57754"/>
              <a:gd name="adj2" fmla="val 94195"/>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r>
              <a:rPr lang="nl-NL" sz="2400" b="1" dirty="0">
                <a:solidFill>
                  <a:srgbClr val="FF0000"/>
                </a:solidFill>
                <a:latin typeface="Arial" pitchFamily="34" charset="0"/>
                <a:cs typeface="Arial" pitchFamily="34" charset="0"/>
              </a:rPr>
              <a:t>4. Hình thức cảnh báo để đảm bảo an ninh, an toàn là gì?</a:t>
            </a:r>
            <a:endParaRPr lang="en-US" sz="2400" b="1" dirty="0">
              <a:solidFill>
                <a:srgbClr val="FF0000"/>
              </a:solidFill>
              <a:latin typeface="Arial" pitchFamily="34" charset="0"/>
              <a:cs typeface="Arial" pitchFamily="34" charset="0"/>
            </a:endParaRPr>
          </a:p>
          <a:p>
            <a:pPr algn="ctr"/>
            <a:endParaRPr lang="en-US" b="1" dirty="0">
              <a:solidFill>
                <a:srgbClr val="FF0000"/>
              </a:solidFill>
              <a:latin typeface="Arial" pitchFamily="34" charset="0"/>
              <a:cs typeface="Arial" pitchFamily="34" charset="0"/>
            </a:endParaRPr>
          </a:p>
        </p:txBody>
      </p:sp>
      <p:sp>
        <p:nvSpPr>
          <p:cNvPr id="8" name="TextBox 7"/>
          <p:cNvSpPr txBox="1"/>
          <p:nvPr/>
        </p:nvSpPr>
        <p:spPr>
          <a:xfrm>
            <a:off x="2819400" y="1371600"/>
            <a:ext cx="184731" cy="369332"/>
          </a:xfrm>
          <a:prstGeom prst="rect">
            <a:avLst/>
          </a:prstGeom>
          <a:noFill/>
        </p:spPr>
        <p:txBody>
          <a:bodyPr wrap="none" rtlCol="0">
            <a:spAutoFit/>
          </a:bodyPr>
          <a:lstStyle/>
          <a:p>
            <a:endParaRPr lang="en-US" dirty="0"/>
          </a:p>
        </p:txBody>
      </p:sp>
      <p:sp>
        <p:nvSpPr>
          <p:cNvPr id="9" name="TextBox 8"/>
          <p:cNvSpPr txBox="1"/>
          <p:nvPr/>
        </p:nvSpPr>
        <p:spPr>
          <a:xfrm>
            <a:off x="152400" y="685800"/>
            <a:ext cx="2285999" cy="1938992"/>
          </a:xfrm>
          <a:prstGeom prst="rect">
            <a:avLst/>
          </a:prstGeom>
          <a:ln w="28575">
            <a:solidFill>
              <a:schemeClr val="accent1"/>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smtClean="0">
                <a:effectLst>
                  <a:outerShdw blurRad="38100" dist="38100" dir="2700000" algn="tl">
                    <a:srgbClr val="000000">
                      <a:alpha val="43137"/>
                    </a:srgbClr>
                  </a:outerShdw>
                </a:effectLst>
                <a:latin typeface="Arial" pitchFamily="34" charset="0"/>
                <a:cs typeface="Arial" pitchFamily="34" charset="0"/>
              </a:rPr>
              <a:t>Điện thoại thông minh, máy tính bảng có kết nối internet</a:t>
            </a:r>
            <a:endParaRPr lang="en-US" sz="2400" dirty="0">
              <a:effectLst>
                <a:outerShdw blurRad="38100" dist="38100" dir="2700000" algn="tl">
                  <a:srgbClr val="000000">
                    <a:alpha val="43137"/>
                  </a:srgbClr>
                </a:outerShdw>
              </a:effectLst>
              <a:latin typeface="Arial" pitchFamily="34" charset="0"/>
              <a:cs typeface="Arial" pitchFamily="34" charset="0"/>
            </a:endParaRPr>
          </a:p>
        </p:txBody>
      </p:sp>
      <p:cxnSp>
        <p:nvCxnSpPr>
          <p:cNvPr id="21" name="Straight Arrow Connector 20"/>
          <p:cNvCxnSpPr/>
          <p:nvPr/>
        </p:nvCxnSpPr>
        <p:spPr>
          <a:xfrm>
            <a:off x="2438400" y="2590800"/>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85800" y="4953000"/>
            <a:ext cx="1828800" cy="1200329"/>
          </a:xfrm>
          <a:prstGeom prst="rect">
            <a:avLst/>
          </a:prstGeom>
          <a:ln w="28575">
            <a:solidFill>
              <a:srgbClr val="0033CC"/>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smtClean="0">
                <a:effectLst>
                  <a:outerShdw blurRad="38100" dist="38100" dir="2700000" algn="tl">
                    <a:srgbClr val="000000">
                      <a:alpha val="43137"/>
                    </a:srgbClr>
                  </a:outerShdw>
                </a:effectLst>
                <a:latin typeface="Arial" pitchFamily="34" charset="0"/>
                <a:cs typeface="Arial" pitchFamily="34" charset="0"/>
              </a:rPr>
              <a:t>Thói quen của con người </a:t>
            </a:r>
            <a:endParaRPr lang="en-US" sz="2400" dirty="0">
              <a:effectLst>
                <a:outerShdw blurRad="38100" dist="38100" dir="2700000" algn="tl">
                  <a:srgbClr val="000000">
                    <a:alpha val="43137"/>
                  </a:srgbClr>
                </a:outerShdw>
              </a:effectLst>
              <a:latin typeface="Arial" pitchFamily="34" charset="0"/>
              <a:cs typeface="Arial" pitchFamily="34" charset="0"/>
            </a:endParaRPr>
          </a:p>
        </p:txBody>
      </p:sp>
      <p:cxnSp>
        <p:nvCxnSpPr>
          <p:cNvPr id="26" name="Straight Arrow Connector 25"/>
          <p:cNvCxnSpPr/>
          <p:nvPr/>
        </p:nvCxnSpPr>
        <p:spPr>
          <a:xfrm flipV="1">
            <a:off x="2514600" y="4419600"/>
            <a:ext cx="914400" cy="838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276600" y="152400"/>
            <a:ext cx="2362200" cy="1938992"/>
          </a:xfrm>
          <a:prstGeom prst="rect">
            <a:avLst/>
          </a:prstGeom>
          <a:ln w="28575">
            <a:solidFill>
              <a:srgbClr val="0033CC"/>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smtClean="0">
                <a:effectLst>
                  <a:outerShdw blurRad="38100" dist="38100" dir="2700000" algn="tl">
                    <a:srgbClr val="000000">
                      <a:alpha val="43137"/>
                    </a:srgbClr>
                  </a:outerShdw>
                </a:effectLst>
                <a:latin typeface="Arial" pitchFamily="34" charset="0"/>
                <a:cs typeface="Arial" pitchFamily="34" charset="0"/>
              </a:rPr>
              <a:t>Quên đóng cửa có nguy cơ cháy nổ xảy ra , có người lạ đột nhập..</a:t>
            </a:r>
            <a:endParaRPr lang="en-US" sz="2400" dirty="0">
              <a:effectLst>
                <a:outerShdw blurRad="38100" dist="38100" dir="2700000" algn="tl">
                  <a:srgbClr val="000000">
                    <a:alpha val="43137"/>
                  </a:srgbClr>
                </a:outerShdw>
              </a:effectLst>
              <a:latin typeface="Arial" pitchFamily="34" charset="0"/>
              <a:cs typeface="Arial" pitchFamily="34" charset="0"/>
            </a:endParaRPr>
          </a:p>
        </p:txBody>
      </p:sp>
      <p:cxnSp>
        <p:nvCxnSpPr>
          <p:cNvPr id="29" name="Straight Arrow Connector 28"/>
          <p:cNvCxnSpPr/>
          <p:nvPr/>
        </p:nvCxnSpPr>
        <p:spPr>
          <a:xfrm rot="5400000">
            <a:off x="4800600" y="2362200"/>
            <a:ext cx="45720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324600" y="685800"/>
            <a:ext cx="2514600" cy="1569660"/>
          </a:xfrm>
          <a:prstGeom prst="rect">
            <a:avLst/>
          </a:prstGeom>
          <a:ln w="28575">
            <a:solidFill>
              <a:srgbClr val="0033CC"/>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smtClean="0">
                <a:effectLst>
                  <a:outerShdw blurRad="38100" dist="38100" dir="2700000" algn="tl">
                    <a:srgbClr val="000000">
                      <a:alpha val="43137"/>
                    </a:srgbClr>
                  </a:outerShdw>
                </a:effectLst>
                <a:latin typeface="Arial" pitchFamily="34" charset="0"/>
                <a:cs typeface="Arial" pitchFamily="34" charset="0"/>
              </a:rPr>
              <a:t>Chuông báo, tin nhắn, đèn báo, cuộc gọi tự động tới chủ nhà….</a:t>
            </a:r>
            <a:endParaRPr lang="en-US" sz="2400" dirty="0">
              <a:effectLst>
                <a:outerShdw blurRad="38100" dist="38100" dir="2700000" algn="tl">
                  <a:srgbClr val="000000">
                    <a:alpha val="43137"/>
                  </a:srgbClr>
                </a:outerShdw>
              </a:effectLst>
              <a:latin typeface="Arial" pitchFamily="34" charset="0"/>
              <a:cs typeface="Arial" pitchFamily="34" charset="0"/>
            </a:endParaRPr>
          </a:p>
        </p:txBody>
      </p:sp>
      <p:cxnSp>
        <p:nvCxnSpPr>
          <p:cNvPr id="32" name="Straight Arrow Connector 31"/>
          <p:cNvCxnSpPr/>
          <p:nvPr/>
        </p:nvCxnSpPr>
        <p:spPr>
          <a:xfrm rot="10800000" flipV="1">
            <a:off x="5943600" y="2286000"/>
            <a:ext cx="8382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771131"/>
      </p:ext>
    </p:extLst>
  </p:cSld>
  <p:clrMapOvr>
    <a:masterClrMapping/>
  </p:clrMapOvr>
  <p:transition spd="slow" advTm="313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xit" presetSubtype="16" fill="hold" grpId="1" nodeType="clickEffect">
                                  <p:stCondLst>
                                    <p:cond delay="0"/>
                                  </p:stCondLst>
                                  <p:childTnLst>
                                    <p:animEffect transition="out" filter="box(in)">
                                      <p:cBhvr>
                                        <p:cTn id="26" dur="1000"/>
                                        <p:tgtEl>
                                          <p:spTgt spid="3"/>
                                        </p:tgtEl>
                                      </p:cBhvr>
                                    </p:animEffect>
                                    <p:set>
                                      <p:cBhvr>
                                        <p:cTn id="27" dur="1" fill="hold">
                                          <p:stCondLst>
                                            <p:cond delay="999"/>
                                          </p:stCondLst>
                                        </p:cTn>
                                        <p:tgtEl>
                                          <p:spTgt spid="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heel(4)">
                                      <p:cBhvr>
                                        <p:cTn id="32" dur="2000"/>
                                        <p:tgtEl>
                                          <p:spTgt spid="9"/>
                                        </p:tgtEl>
                                      </p:cBhvr>
                                    </p:animEffect>
                                  </p:childTnLst>
                                </p:cTn>
                              </p:par>
                              <p:par>
                                <p:cTn id="33" presetID="21" presetClass="entr" presetSubtype="4"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heel(4)">
                                      <p:cBhvr>
                                        <p:cTn id="35" dur="20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xit" presetSubtype="16" fill="hold" grpId="1" nodeType="clickEffect">
                                  <p:stCondLst>
                                    <p:cond delay="0"/>
                                  </p:stCondLst>
                                  <p:childTnLst>
                                    <p:animEffect transition="out" filter="box(in)">
                                      <p:cBhvr>
                                        <p:cTn id="39" dur="1000"/>
                                        <p:tgtEl>
                                          <p:spTgt spid="11"/>
                                        </p:tgtEl>
                                      </p:cBhvr>
                                    </p:animEffect>
                                    <p:set>
                                      <p:cBhvr>
                                        <p:cTn id="40" dur="1" fill="hold">
                                          <p:stCondLst>
                                            <p:cond delay="999"/>
                                          </p:stCondLst>
                                        </p:cTn>
                                        <p:tgtEl>
                                          <p:spTgt spid="11"/>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1" presetClass="entr" presetSubtype="4"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heel(4)">
                                      <p:cBhvr>
                                        <p:cTn id="45" dur="2000"/>
                                        <p:tgtEl>
                                          <p:spTgt spid="22"/>
                                        </p:tgtEl>
                                      </p:cBhvr>
                                    </p:animEffect>
                                  </p:childTnLst>
                                </p:cTn>
                              </p:par>
                              <p:par>
                                <p:cTn id="46" presetID="21" presetClass="entr" presetSubtype="4"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heel(4)">
                                      <p:cBhvr>
                                        <p:cTn id="48" dur="20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xit" presetSubtype="16" fill="hold" grpId="1" nodeType="clickEffect">
                                  <p:stCondLst>
                                    <p:cond delay="0"/>
                                  </p:stCondLst>
                                  <p:childTnLst>
                                    <p:animEffect transition="out" filter="box(in)">
                                      <p:cBhvr>
                                        <p:cTn id="52" dur="1000"/>
                                        <p:tgtEl>
                                          <p:spTgt spid="12"/>
                                        </p:tgtEl>
                                      </p:cBhvr>
                                    </p:animEffect>
                                    <p:set>
                                      <p:cBhvr>
                                        <p:cTn id="53" dur="1" fill="hold">
                                          <p:stCondLst>
                                            <p:cond delay="999"/>
                                          </p:stCondLst>
                                        </p:cTn>
                                        <p:tgtEl>
                                          <p:spTgt spid="12"/>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21" presetClass="entr" presetSubtype="4" fill="hold" grpId="0"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heel(4)">
                                      <p:cBhvr>
                                        <p:cTn id="58" dur="2000"/>
                                        <p:tgtEl>
                                          <p:spTgt spid="27"/>
                                        </p:tgtEl>
                                      </p:cBhvr>
                                    </p:animEffect>
                                  </p:childTnLst>
                                </p:cTn>
                              </p:par>
                              <p:par>
                                <p:cTn id="59" presetID="21" presetClass="entr" presetSubtype="4"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heel(4)">
                                      <p:cBhvr>
                                        <p:cTn id="61" dur="2000"/>
                                        <p:tgtEl>
                                          <p:spTgt spid="29"/>
                                        </p:tgtEl>
                                      </p:cBhvr>
                                    </p:animEffect>
                                  </p:childTnLst>
                                </p:cTn>
                              </p:par>
                            </p:childTnLst>
                          </p:cTn>
                        </p:par>
                      </p:childTnLst>
                    </p:cTn>
                  </p:par>
                  <p:par>
                    <p:cTn id="62" fill="hold">
                      <p:stCondLst>
                        <p:cond delay="indefinite"/>
                      </p:stCondLst>
                      <p:childTnLst>
                        <p:par>
                          <p:cTn id="63" fill="hold">
                            <p:stCondLst>
                              <p:cond delay="0"/>
                            </p:stCondLst>
                            <p:childTnLst>
                              <p:par>
                                <p:cTn id="64" presetID="4" presetClass="exit" presetSubtype="16" fill="hold" grpId="1" nodeType="clickEffect">
                                  <p:stCondLst>
                                    <p:cond delay="0"/>
                                  </p:stCondLst>
                                  <p:childTnLst>
                                    <p:animEffect transition="out" filter="box(in)">
                                      <p:cBhvr>
                                        <p:cTn id="65" dur="1000"/>
                                        <p:tgtEl>
                                          <p:spTgt spid="14"/>
                                        </p:tgtEl>
                                      </p:cBhvr>
                                    </p:animEffect>
                                    <p:set>
                                      <p:cBhvr>
                                        <p:cTn id="66" dur="1" fill="hold">
                                          <p:stCondLst>
                                            <p:cond delay="999"/>
                                          </p:stCondLst>
                                        </p:cTn>
                                        <p:tgtEl>
                                          <p:spTgt spid="14"/>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1" presetClass="entr" presetSubtype="4"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heel(4)">
                                      <p:cBhvr>
                                        <p:cTn id="71" dur="2000"/>
                                        <p:tgtEl>
                                          <p:spTgt spid="30"/>
                                        </p:tgtEl>
                                      </p:cBhvr>
                                    </p:animEffect>
                                  </p:childTnLst>
                                </p:cTn>
                              </p:par>
                              <p:par>
                                <p:cTn id="72" presetID="21" presetClass="entr" presetSubtype="4" fill="hold"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heel(4)">
                                      <p:cBhvr>
                                        <p:cTn id="74"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11" grpId="0" animBg="1"/>
      <p:bldP spid="11" grpId="1" animBg="1"/>
      <p:bldP spid="12" grpId="0" animBg="1"/>
      <p:bldP spid="12" grpId="1" animBg="1"/>
      <p:bldP spid="13" grpId="0" animBg="1"/>
      <p:bldP spid="14" grpId="0" animBg="1"/>
      <p:bldP spid="14" grpId="1" animBg="1"/>
      <p:bldP spid="9" grpId="0" animBg="1"/>
      <p:bldP spid="22" grpId="0" animBg="1"/>
      <p:bldP spid="27"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04801" y="0"/>
            <a:ext cx="88392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212529"/>
                </a:solidFill>
                <a:effectLst/>
                <a:latin typeface="Arial" pitchFamily="34" charset="0"/>
                <a:ea typeface="Times New Roman" pitchFamily="18" charset="0"/>
                <a:cs typeface="Arial" pitchFamily="34" charset="0"/>
              </a:rPr>
              <a:t>*</a:t>
            </a:r>
            <a:r>
              <a:rPr kumimoji="0" lang="en-US" sz="2400" b="1" i="0" u="none" strike="noStrike" cap="none" normalizeH="0" baseline="0" dirty="0" smtClean="0">
                <a:ln>
                  <a:noFill/>
                </a:ln>
                <a:solidFill>
                  <a:srgbClr val="21252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Sử dụng nhà thông minh giúp tiết kiệm năng lượng</a:t>
            </a: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Hiện nay công nghệ nhà thông minh tại Việt Nam đang phát triển mạnh mẽ, nhiều công nghệ mới được áp dụng vào phát triển cho hệ thống nhà thông minh. Một số đơn vị như VSHome, Tuya Việt Nam, Lumi, Javis, Geeklink, Ehappy...đang cung cấp các thiết bị và giải pháp cho hệ thống nhà thông minh ở thị trường trong nước.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Các thiết bị nhà thông minh thường được coi là một thiết bị bổ sung thiết thực trong việc tiết kiệm năng lượng cho ngôi nhà</a:t>
            </a:r>
          </a:p>
          <a:p>
            <a:pPr lvl="0" eaLnBrk="0" fontAlgn="base" hangingPunct="0">
              <a:spcBef>
                <a:spcPct val="0"/>
              </a:spcBef>
              <a:spcAft>
                <a:spcPct val="0"/>
              </a:spcAft>
            </a:pPr>
            <a:r>
              <a:rPr lang="en-US" sz="2400" dirty="0" smtClean="0">
                <a:solidFill>
                  <a:srgbClr val="333333"/>
                </a:solidFill>
                <a:latin typeface="Arial" pitchFamily="34" charset="0"/>
                <a:ea typeface="Times New Roman" pitchFamily="18" charset="0"/>
                <a:cs typeface="Arial" pitchFamily="34" charset="0"/>
              </a:rPr>
              <a:t>của bạn. Tuy nhiên, vẫn còn nhiều người tiêu dùng không biết nhiều về chúng hoặc liệu chúng có thể thực sự cải thiện cuộc sống gia đình bạn hay không.</a:t>
            </a:r>
            <a:endParaRPr lang="en-US" sz="2400" dirty="0" smtClean="0">
              <a:latin typeface="Arial" pitchFamily="34" charset="0"/>
              <a:cs typeface="Arial" pitchFamily="34" charset="0"/>
            </a:endParaRPr>
          </a:p>
          <a:p>
            <a:pPr lvl="0" eaLnBrk="0" fontAlgn="base" hangingPunct="0">
              <a:spcBef>
                <a:spcPct val="0"/>
              </a:spcBef>
              <a:spcAft>
                <a:spcPct val="0"/>
              </a:spcAft>
            </a:pPr>
            <a:r>
              <a:rPr lang="en-US" sz="2400" dirty="0" smtClean="0">
                <a:solidFill>
                  <a:srgbClr val="333333"/>
                </a:solidFill>
                <a:latin typeface="Arial" pitchFamily="34" charset="0"/>
                <a:ea typeface="Times New Roman" pitchFamily="18" charset="0"/>
                <a:cs typeface="Arial" pitchFamily="34" charset="0"/>
              </a:rPr>
              <a:t>-&gt; </a:t>
            </a:r>
            <a:r>
              <a:rPr lang="en-US" sz="2400" i="1" dirty="0" smtClean="0">
                <a:solidFill>
                  <a:srgbClr val="0033CC"/>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Hãy cùng xem một số ví dụ dưới đây và xem liệu nhà thông minh có thể giúp bạn </a:t>
            </a:r>
            <a:r>
              <a:rPr lang="en-US" sz="2400" b="1"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hlinkClick r:id="rId3"/>
              </a:rPr>
              <a:t>tiết kiệm năng lượng</a:t>
            </a:r>
            <a:r>
              <a:rPr lang="en-US" sz="2400" i="1"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a:t>
            </a:r>
            <a:r>
              <a:rPr lang="en-US" sz="2400" i="1" dirty="0" smtClean="0">
                <a:solidFill>
                  <a:srgbClr val="0033CC"/>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như thế nào nhé !!!</a:t>
            </a:r>
            <a:endParaRPr lang="en-US" sz="2400" i="1" dirty="0" smtClean="0">
              <a:solidFill>
                <a:srgbClr val="0033CC"/>
              </a:solidFill>
              <a:effectLst>
                <a:outerShdw blurRad="38100" dist="38100" dir="2700000" algn="tl">
                  <a:srgbClr val="000000">
                    <a:alpha val="43137"/>
                  </a:srgbClr>
                </a:outerShdw>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sz="2400" dirty="0" smtClean="0">
              <a:solidFill>
                <a:srgbClr val="333333"/>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advTm="232000">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98255"/>
            <a:ext cx="9296400" cy="4401205"/>
          </a:xfrm>
          <a:prstGeom prst="rect">
            <a:avLst/>
          </a:prstGeom>
        </p:spPr>
        <p:txBody>
          <a:bodyPr wrap="square">
            <a:spAutoFit/>
          </a:bodyPr>
          <a:lstStyle/>
          <a:p>
            <a:pPr lvl="0" eaLnBrk="0" fontAlgn="base" hangingPunct="0">
              <a:spcBef>
                <a:spcPct val="0"/>
              </a:spcBef>
              <a:spcAft>
                <a:spcPct val="0"/>
              </a:spcAft>
            </a:pPr>
            <a:r>
              <a:rPr lang="en-US" sz="2800" b="1"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Thiết bị cảm biến</a:t>
            </a:r>
            <a:endParaRPr lang="en-US" sz="2800" dirty="0" smtClean="0">
              <a:solidFill>
                <a:srgbClr val="C00000"/>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333333"/>
                </a:solidFill>
                <a:latin typeface="Arial" pitchFamily="34" charset="0"/>
                <a:ea typeface="Times New Roman" pitchFamily="18" charset="0"/>
                <a:cs typeface="Arial" pitchFamily="34" charset="0"/>
              </a:rPr>
              <a:t>- Cảm biến có thể mở cửa, bật hoặc tắt đèn, thậm chí cài đặt nhiệt độ của căn phòng. Không chỉ rất thiết thực mà loại thiết bị này còn giúp tiết kiệm được nhiều điện năng.</a:t>
            </a:r>
            <a:endParaRPr lang="en-US" sz="2800" dirty="0" smtClean="0">
              <a:latin typeface="Arial" pitchFamily="34" charset="0"/>
              <a:cs typeface="Arial" pitchFamily="34" charset="0"/>
            </a:endParaRPr>
          </a:p>
          <a:p>
            <a:pPr lvl="0" eaLnBrk="0" fontAlgn="base" hangingPunct="0">
              <a:spcBef>
                <a:spcPct val="0"/>
              </a:spcBef>
              <a:spcAft>
                <a:spcPct val="0"/>
              </a:spcAft>
            </a:pPr>
            <a:r>
              <a:rPr lang="en-US" sz="2800" dirty="0" smtClean="0">
                <a:solidFill>
                  <a:srgbClr val="333333"/>
                </a:solidFill>
                <a:latin typeface="Arial" pitchFamily="34" charset="0"/>
                <a:ea typeface="Times New Roman" pitchFamily="18" charset="0"/>
                <a:cs typeface="Arial" pitchFamily="34" charset="0"/>
              </a:rPr>
              <a:t>- Theo dữ liệu từ British Carbon Trust, các cảm biến chiếm chỗ có thể xác định xem có người đang ở trong phòng hay không và có thể giảm mức tiêu thụ năng lượng xuống 30%. Cảm biến ánh sáng ban ngày hiệu quả hơn và có thể giảm tỷ lệ sử dụng của bạn xuống 40%.</a:t>
            </a:r>
            <a:endParaRPr lang="en-US" sz="2800" dirty="0" smtClean="0">
              <a:latin typeface="Arial" pitchFamily="34" charset="0"/>
              <a:cs typeface="Arial" pitchFamily="34" charset="0"/>
            </a:endParaRPr>
          </a:p>
        </p:txBody>
      </p:sp>
    </p:spTree>
  </p:cSld>
  <p:clrMapOvr>
    <a:masterClrMapping/>
  </p:clrMapOvr>
  <p:transition spd="slow" advTm="271000">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8200"/>
            <a:ext cx="9144000" cy="4832092"/>
          </a:xfrm>
          <a:prstGeom prst="rect">
            <a:avLst/>
          </a:prstGeom>
        </p:spPr>
        <p:txBody>
          <a:bodyPr wrap="square">
            <a:spAutoFit/>
          </a:bodyPr>
          <a:lstStyle/>
          <a:p>
            <a:pPr lvl="0" eaLnBrk="0" fontAlgn="base" hangingPunct="0">
              <a:spcBef>
                <a:spcPct val="0"/>
              </a:spcBef>
              <a:spcAft>
                <a:spcPct val="0"/>
              </a:spcAft>
            </a:pPr>
            <a:r>
              <a:rPr lang="en-US" sz="2800" b="1"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Ổ cắm thông minh</a:t>
            </a:r>
            <a:endParaRPr lang="en-US" sz="2800" dirty="0" smtClean="0">
              <a:solidFill>
                <a:srgbClr val="C00000"/>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333333"/>
                </a:solidFill>
                <a:latin typeface="Arial" pitchFamily="34" charset="0"/>
                <a:ea typeface="Times New Roman" pitchFamily="18" charset="0"/>
                <a:cs typeface="Arial" pitchFamily="34" charset="0"/>
              </a:rPr>
              <a:t>- Khi nghĩ về nhà thông minh, ổ cắm thông minh có thể không phải là thứ đầu tiên bạn nghĩ đến. Nhưng tiện ích này có thể ngăn chặn việc tiêu thụ năng lượng của thiết bị ở chế độ chờ, đây là một công cụ </a:t>
            </a:r>
            <a:r>
              <a:rPr lang="en-US" sz="2800" dirty="0" smtClean="0">
                <a:solidFill>
                  <a:srgbClr val="971928"/>
                </a:solidFill>
                <a:latin typeface="Arial" pitchFamily="34" charset="0"/>
                <a:ea typeface="Times New Roman" pitchFamily="18" charset="0"/>
                <a:cs typeface="Arial" pitchFamily="34" charset="0"/>
                <a:hlinkClick r:id="rId3"/>
              </a:rPr>
              <a:t>tiết kiệm năng lượng</a:t>
            </a:r>
            <a:r>
              <a:rPr lang="en-US" sz="2800" dirty="0" smtClean="0">
                <a:solidFill>
                  <a:srgbClr val="333333"/>
                </a:solidFill>
                <a:latin typeface="Arial" pitchFamily="34" charset="0"/>
                <a:ea typeface="Times New Roman" pitchFamily="18" charset="0"/>
                <a:cs typeface="Arial" pitchFamily="34" charset="0"/>
              </a:rPr>
              <a:t> quan trọng phải kể đến.</a:t>
            </a:r>
            <a:endParaRPr lang="en-US" sz="2800" dirty="0" smtClean="0">
              <a:latin typeface="Arial" pitchFamily="34" charset="0"/>
              <a:cs typeface="Arial" pitchFamily="34" charset="0"/>
            </a:endParaRPr>
          </a:p>
          <a:p>
            <a:pPr lvl="0" eaLnBrk="0" fontAlgn="base" hangingPunct="0">
              <a:spcBef>
                <a:spcPct val="0"/>
              </a:spcBef>
              <a:spcAft>
                <a:spcPct val="0"/>
              </a:spcAft>
            </a:pPr>
            <a:r>
              <a:rPr lang="en-US" sz="2800" dirty="0" smtClean="0">
                <a:solidFill>
                  <a:srgbClr val="333333"/>
                </a:solidFill>
                <a:latin typeface="Arial" pitchFamily="34" charset="0"/>
                <a:ea typeface="Times New Roman" pitchFamily="18" charset="0"/>
                <a:cs typeface="Arial" pitchFamily="34" charset="0"/>
              </a:rPr>
              <a:t>-Theo báo cáo của Phòng thí nghiệm Quốc gia Lawrence Berkeley (Mỹ), chế độ chờ chiếm 10% lượng điện tiêu thụ của khu dân cư. Do đó, ổ cắm thông minh sẽ ngăn chặn sự tiêu hao năng lượng chờ này, giúp bạn giảm đáng kể hóa đơn.</a:t>
            </a:r>
            <a:endParaRPr lang="en-US" sz="2800" dirty="0" smtClean="0">
              <a:latin typeface="Arial" pitchFamily="34" charset="0"/>
              <a:cs typeface="Arial" pitchFamily="34" charset="0"/>
            </a:endParaRPr>
          </a:p>
        </p:txBody>
      </p:sp>
    </p:spTree>
  </p:cSld>
  <p:clrMapOvr>
    <a:masterClrMapping/>
  </p:clrMapOvr>
  <p:transition spd="slow" advTm="158000">
    <p:wheel spokes="2"/>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762000"/>
            <a:ext cx="8915400" cy="4832092"/>
          </a:xfrm>
          <a:prstGeom prst="rect">
            <a:avLst/>
          </a:prstGeom>
        </p:spPr>
        <p:txBody>
          <a:bodyPr wrap="square">
            <a:spAutoFit/>
          </a:bodyPr>
          <a:lstStyle/>
          <a:p>
            <a:pPr lvl="0" eaLnBrk="0" fontAlgn="base" hangingPunct="0">
              <a:spcBef>
                <a:spcPct val="0"/>
              </a:spcBef>
              <a:spcAft>
                <a:spcPct val="0"/>
              </a:spcAft>
            </a:pPr>
            <a:r>
              <a:rPr lang="en-US" sz="2800" b="1"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Thiết bị phòng tắm thông minh</a:t>
            </a:r>
            <a:endParaRPr lang="en-US" sz="2800" dirty="0" smtClean="0">
              <a:solidFill>
                <a:srgbClr val="C00000"/>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333333"/>
                </a:solidFill>
                <a:latin typeface="Arial" pitchFamily="34" charset="0"/>
                <a:ea typeface="Times New Roman" pitchFamily="18" charset="0"/>
                <a:cs typeface="Arial" pitchFamily="34" charset="0"/>
              </a:rPr>
              <a:t>Tắm nước nóng lâu có thể giúp thư giãn, nhưng đồng thời cũng sẽ tiêu tốn lượng nước và điện không nhỏ, đây là lý do ra đời của thiết bị kiểm soát thời gian tắm và năng lượng tiêu hao.</a:t>
            </a:r>
            <a:endParaRPr lang="en-US" sz="2800" dirty="0" smtClean="0">
              <a:latin typeface="Arial" pitchFamily="34" charset="0"/>
              <a:cs typeface="Arial" pitchFamily="34" charset="0"/>
            </a:endParaRPr>
          </a:p>
          <a:p>
            <a:pPr lvl="0" eaLnBrk="0" fontAlgn="base" hangingPunct="0">
              <a:spcBef>
                <a:spcPct val="0"/>
              </a:spcBef>
              <a:spcAft>
                <a:spcPct val="0"/>
              </a:spcAft>
            </a:pPr>
            <a:r>
              <a:rPr lang="en-US" sz="2800" dirty="0" smtClean="0">
                <a:solidFill>
                  <a:srgbClr val="333333"/>
                </a:solidFill>
                <a:latin typeface="Arial" pitchFamily="34" charset="0"/>
                <a:ea typeface="Times New Roman" pitchFamily="18" charset="0"/>
                <a:cs typeface="Arial" pitchFamily="34" charset="0"/>
              </a:rPr>
              <a:t>Một số thương hiệu nói rằng giới hạn thời gian tắm có thể giúp bạn tiết kiệm nước lên đến 50%. Thực tế, bộ hẹn giờ thông minh có thể tiết kiệm tới 20% hóa đơn điện nước, đây là một khoản lợi tức đầu tư rất đáng kể. </a:t>
            </a:r>
            <a:endParaRPr lang="en-US" sz="2800" dirty="0" smtClean="0">
              <a:latin typeface="Arial" pitchFamily="34" charset="0"/>
              <a:cs typeface="Arial" pitchFamily="34" charset="0"/>
            </a:endParaRPr>
          </a:p>
          <a:p>
            <a:pPr lvl="0" eaLnBrk="0" fontAlgn="base" hangingPunct="0">
              <a:spcBef>
                <a:spcPct val="0"/>
              </a:spcBef>
              <a:spcAft>
                <a:spcPct val="0"/>
              </a:spcAft>
            </a:pPr>
            <a:endParaRPr lang="en-US" sz="2800" dirty="0" smtClean="0">
              <a:latin typeface="Arial" pitchFamily="34" charset="0"/>
              <a:cs typeface="Arial" pitchFamily="34" charset="0"/>
            </a:endParaRPr>
          </a:p>
        </p:txBody>
      </p:sp>
    </p:spTree>
  </p:cSld>
  <p:clrMapOvr>
    <a:masterClrMapping/>
  </p:clrMapOvr>
  <p:transition spd="slow" advTm="194000">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
          <p:cNvSpPr>
            <a:spLocks noChangeArrowheads="1"/>
          </p:cNvSpPr>
          <p:nvPr/>
        </p:nvSpPr>
        <p:spPr bwMode="auto">
          <a:xfrm>
            <a:off x="381000" y="2514600"/>
            <a:ext cx="67151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dirty="0">
                <a:solidFill>
                  <a:srgbClr val="0033CC"/>
                </a:solidFill>
                <a:latin typeface="Times New Roman" panose="02020603050405020304" pitchFamily="18" charset="0"/>
              </a:rPr>
              <a:t>II. </a:t>
            </a:r>
            <a:r>
              <a:rPr lang="vi-VN" altLang="en-US" sz="2400" b="1" dirty="0">
                <a:solidFill>
                  <a:srgbClr val="0033CC"/>
                </a:solidFill>
                <a:latin typeface="Times New Roman" panose="02020603050405020304" pitchFamily="18" charset="0"/>
              </a:rPr>
              <a:t>ĐẶC ĐIỂM CỦA NGÔI NHÀ THÔNG MINH</a:t>
            </a:r>
            <a:endParaRPr lang="en-US" altLang="en-US" sz="2400" b="1" dirty="0">
              <a:solidFill>
                <a:srgbClr val="0033CC"/>
              </a:solidFill>
              <a:latin typeface="Times New Roman" panose="02020603050405020304" pitchFamily="18" charset="0"/>
            </a:endParaRPr>
          </a:p>
        </p:txBody>
      </p:sp>
      <p:sp>
        <p:nvSpPr>
          <p:cNvPr id="2" name="Rectangle 1"/>
          <p:cNvSpPr/>
          <p:nvPr/>
        </p:nvSpPr>
        <p:spPr>
          <a:xfrm>
            <a:off x="0" y="800100"/>
            <a:ext cx="171450"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sp>
        <p:nvSpPr>
          <p:cNvPr id="8" name="Rectangle 1"/>
          <p:cNvSpPr/>
          <p:nvPr/>
        </p:nvSpPr>
        <p:spPr>
          <a:xfrm flipH="1">
            <a:off x="8959850" y="857250"/>
            <a:ext cx="155575" cy="5257800"/>
          </a:xfrm>
          <a:custGeom>
            <a:avLst/>
            <a:gdLst>
              <a:gd name="connsiteX0" fmla="*/ 0 w 304800"/>
              <a:gd name="connsiteY0" fmla="*/ 0 h 2946400"/>
              <a:gd name="connsiteX1" fmla="*/ 304800 w 304800"/>
              <a:gd name="connsiteY1" fmla="*/ 0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2946400"/>
              <a:gd name="connsiteX1" fmla="*/ 304800 w 304800"/>
              <a:gd name="connsiteY1" fmla="*/ 145143 h 2946400"/>
              <a:gd name="connsiteX2" fmla="*/ 304800 w 304800"/>
              <a:gd name="connsiteY2" fmla="*/ 2946400 h 2946400"/>
              <a:gd name="connsiteX3" fmla="*/ 0 w 304800"/>
              <a:gd name="connsiteY3" fmla="*/ 2946400 h 2946400"/>
              <a:gd name="connsiteX4" fmla="*/ 0 w 304800"/>
              <a:gd name="connsiteY4" fmla="*/ 0 h 2946400"/>
              <a:gd name="connsiteX0" fmla="*/ 0 w 304800"/>
              <a:gd name="connsiteY0" fmla="*/ 0 h 3202316"/>
              <a:gd name="connsiteX1" fmla="*/ 304800 w 304800"/>
              <a:gd name="connsiteY1" fmla="*/ 145143 h 3202316"/>
              <a:gd name="connsiteX2" fmla="*/ 290285 w 304800"/>
              <a:gd name="connsiteY2" fmla="*/ 3202316 h 3202316"/>
              <a:gd name="connsiteX3" fmla="*/ 0 w 304800"/>
              <a:gd name="connsiteY3" fmla="*/ 2946400 h 3202316"/>
              <a:gd name="connsiteX4" fmla="*/ 0 w 304800"/>
              <a:gd name="connsiteY4" fmla="*/ 0 h 320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3202316">
                <a:moveTo>
                  <a:pt x="0" y="0"/>
                </a:moveTo>
                <a:lnTo>
                  <a:pt x="304800" y="145143"/>
                </a:lnTo>
                <a:cubicBezTo>
                  <a:pt x="299962" y="1164201"/>
                  <a:pt x="295123" y="2183258"/>
                  <a:pt x="290285" y="3202316"/>
                </a:cubicBezTo>
                <a:lnTo>
                  <a:pt x="0" y="29464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vi-VN"/>
          </a:p>
        </p:txBody>
      </p:sp>
      <p:pic>
        <p:nvPicPr>
          <p:cNvPr id="1229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72513" y="952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 y="120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7713" y="6299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 y="6324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
          <p:cNvSpPr>
            <a:spLocks noChangeArrowheads="1"/>
          </p:cNvSpPr>
          <p:nvPr/>
        </p:nvSpPr>
        <p:spPr bwMode="auto">
          <a:xfrm>
            <a:off x="198438" y="152400"/>
            <a:ext cx="8716962" cy="6477000"/>
          </a:xfrm>
          <a:prstGeom prst="rect">
            <a:avLst/>
          </a:prstGeom>
          <a:noFill/>
          <a:ln w="9525" algn="ctr">
            <a:solidFill>
              <a:srgbClr val="00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vi-VN" altLang="en-US">
              <a:latin typeface="VNI-Times" pitchFamily="2" charset="0"/>
            </a:endParaRPr>
          </a:p>
        </p:txBody>
      </p:sp>
      <p:sp>
        <p:nvSpPr>
          <p:cNvPr id="14" name="TextBox 13"/>
          <p:cNvSpPr txBox="1"/>
          <p:nvPr/>
        </p:nvSpPr>
        <p:spPr>
          <a:xfrm>
            <a:off x="609600" y="0"/>
            <a:ext cx="7696200" cy="584775"/>
          </a:xfrm>
          <a:prstGeom prst="rect">
            <a:avLst/>
          </a:prstGeom>
          <a:noFill/>
        </p:spPr>
        <p:txBody>
          <a:bodyPr wrap="square" rtlCol="0">
            <a:spAutoFit/>
          </a:bodyPr>
          <a:lstStyle/>
          <a:p>
            <a:r>
              <a:rPr lang="en-US" sz="3200" b="1" dirty="0" smtClean="0">
                <a:solidFill>
                  <a:srgbClr val="FF0000"/>
                </a:solidFill>
                <a:latin typeface="Arial" pitchFamily="34" charset="0"/>
                <a:cs typeface="Arial" pitchFamily="34" charset="0"/>
              </a:rPr>
              <a:t>TIẾT 4.BÀI 3: NGÔI NHÀ THÔNG MINH </a:t>
            </a:r>
            <a:endParaRPr lang="en-US" sz="3200" b="1" dirty="0">
              <a:solidFill>
                <a:srgbClr val="FF0000"/>
              </a:solidFill>
              <a:latin typeface="Arial" pitchFamily="34" charset="0"/>
              <a:cs typeface="Arial" pitchFamily="34" charset="0"/>
            </a:endParaRPr>
          </a:p>
        </p:txBody>
      </p:sp>
      <p:sp>
        <p:nvSpPr>
          <p:cNvPr id="15" name="Rectangle 14"/>
          <p:cNvSpPr/>
          <p:nvPr/>
        </p:nvSpPr>
        <p:spPr>
          <a:xfrm>
            <a:off x="457200" y="533400"/>
            <a:ext cx="4023089" cy="461665"/>
          </a:xfrm>
          <a:prstGeom prst="rect">
            <a:avLst/>
          </a:prstGeom>
        </p:spPr>
        <p:txBody>
          <a:bodyPr wrap="none">
            <a:spAutoFit/>
          </a:bodyPr>
          <a:lstStyle/>
          <a:p>
            <a:pPr>
              <a:spcBef>
                <a:spcPct val="50000"/>
              </a:spcBef>
            </a:pPr>
            <a:r>
              <a:rPr lang="en-US" altLang="en-US" sz="2400" b="1" dirty="0" smtClean="0">
                <a:solidFill>
                  <a:srgbClr val="0033CC"/>
                </a:solidFill>
                <a:latin typeface="Arial" pitchFamily="34" charset="0"/>
                <a:cs typeface="Arial" pitchFamily="34" charset="0"/>
              </a:rPr>
              <a:t>I. </a:t>
            </a:r>
            <a:r>
              <a:rPr lang="vi-VN" altLang="en-US" sz="2400" b="1" dirty="0" smtClean="0">
                <a:solidFill>
                  <a:srgbClr val="0033CC"/>
                </a:solidFill>
                <a:latin typeface="Arial" pitchFamily="34" charset="0"/>
                <a:cs typeface="Arial" pitchFamily="34" charset="0"/>
              </a:rPr>
              <a:t>NGÔI NHÀ THÔNG MINH</a:t>
            </a:r>
            <a:endParaRPr lang="en-US" altLang="vi-VN" sz="2400" b="1" dirty="0">
              <a:solidFill>
                <a:srgbClr val="0033CC"/>
              </a:solidFill>
              <a:latin typeface="Arial" pitchFamily="34" charset="0"/>
              <a:cs typeface="Arial" pitchFamily="34" charset="0"/>
            </a:endParaRPr>
          </a:p>
        </p:txBody>
      </p:sp>
      <p:sp>
        <p:nvSpPr>
          <p:cNvPr id="19" name="TextBox 18"/>
          <p:cNvSpPr txBox="1"/>
          <p:nvPr/>
        </p:nvSpPr>
        <p:spPr>
          <a:xfrm>
            <a:off x="228600" y="990600"/>
            <a:ext cx="7772400" cy="1569660"/>
          </a:xfrm>
          <a:prstGeom prst="rect">
            <a:avLst/>
          </a:prstGeom>
          <a:noFill/>
        </p:spPr>
        <p:txBody>
          <a:bodyPr wrap="square" rtlCol="0">
            <a:spAutoFit/>
          </a:bodyPr>
          <a:lstStyle/>
          <a:p>
            <a:r>
              <a:rPr lang="en-US" sz="2400" dirty="0" smtClean="0">
                <a:latin typeface="Arial" pitchFamily="34" charset="0"/>
                <a:cs typeface="Arial" pitchFamily="34" charset="0"/>
              </a:rPr>
              <a:t>Ngôi nhà thông minh là ngôi nhà được trang bị hệ thống điều khiển tự động cho các thiết bị trong gia đình, nhờ đó giúp cuộc sống trở nên tiện nghi hơn, đảm bảo an ninh. An toàn và tiết kiệm năng lượng</a:t>
            </a:r>
            <a:endParaRPr lang="en-US" sz="2400" dirty="0">
              <a:latin typeface="Arial" pitchFamily="34" charset="0"/>
              <a:cs typeface="Arial" pitchFamily="34" charset="0"/>
            </a:endParaRPr>
          </a:p>
        </p:txBody>
      </p:sp>
      <p:sp>
        <p:nvSpPr>
          <p:cNvPr id="20" name="Rectangle 19"/>
          <p:cNvSpPr/>
          <p:nvPr/>
        </p:nvSpPr>
        <p:spPr>
          <a:xfrm>
            <a:off x="609600" y="2819400"/>
            <a:ext cx="1776320" cy="523220"/>
          </a:xfrm>
          <a:prstGeom prst="rect">
            <a:avLst/>
          </a:prstGeom>
        </p:spPr>
        <p:txBody>
          <a:bodyPr wrap="none">
            <a:spAutoFit/>
          </a:bodyPr>
          <a:lstStyle/>
          <a:p>
            <a:pPr>
              <a:spcBef>
                <a:spcPct val="50000"/>
              </a:spcBef>
              <a:buFontTx/>
              <a:buNone/>
            </a:pPr>
            <a:r>
              <a:rPr lang="en-US" altLang="en-US" sz="2800" b="1" dirty="0" smtClean="0">
                <a:solidFill>
                  <a:srgbClr val="0070C0"/>
                </a:solidFill>
                <a:latin typeface="Times New Roman" panose="02020603050405020304" pitchFamily="18" charset="0"/>
                <a:cs typeface="Times New Roman" panose="02020603050405020304" pitchFamily="18" charset="0"/>
              </a:rPr>
              <a:t>1. Tiện ích</a:t>
            </a:r>
            <a:endParaRPr lang="en-US" altLang="vi-VN" sz="2800" b="1" dirty="0">
              <a:solidFill>
                <a:srgbClr val="0070C0"/>
              </a:solidFill>
              <a:latin typeface="Times New Roman" panose="02020603050405020304" pitchFamily="18" charset="0"/>
              <a:cs typeface="Times New Roman" panose="02020603050405020304" pitchFamily="18" charset="0"/>
            </a:endParaRPr>
          </a:p>
        </p:txBody>
      </p:sp>
      <p:sp>
        <p:nvSpPr>
          <p:cNvPr id="21" name="Rectangle 20"/>
          <p:cNvSpPr/>
          <p:nvPr/>
        </p:nvSpPr>
        <p:spPr>
          <a:xfrm>
            <a:off x="609600" y="3276600"/>
            <a:ext cx="3015377" cy="461665"/>
          </a:xfrm>
          <a:prstGeom prst="rect">
            <a:avLst/>
          </a:prstGeom>
        </p:spPr>
        <p:txBody>
          <a:bodyPr wrap="none">
            <a:spAutoFit/>
          </a:bodyPr>
          <a:lstStyle/>
          <a:p>
            <a:pPr>
              <a:spcBef>
                <a:spcPct val="50000"/>
              </a:spcBef>
              <a:defRPr/>
            </a:pPr>
            <a:r>
              <a:rPr lang="en-US" altLang="en-US" sz="2400" b="1" dirty="0" smtClean="0">
                <a:solidFill>
                  <a:srgbClr val="0070C0"/>
                </a:solidFill>
                <a:latin typeface="Arial" panose="020B0604020202020204" pitchFamily="34" charset="0"/>
              </a:rPr>
              <a:t>2. </a:t>
            </a:r>
            <a:r>
              <a:rPr lang="vi-VN" altLang="en-US" sz="2400" b="1" dirty="0" smtClean="0">
                <a:solidFill>
                  <a:srgbClr val="0070C0"/>
                </a:solidFill>
              </a:rPr>
              <a:t>An ninh an toàn</a:t>
            </a:r>
            <a:r>
              <a:rPr lang="en-US" altLang="en-US" sz="2400" b="1" dirty="0" smtClean="0">
                <a:solidFill>
                  <a:srgbClr val="0070C0"/>
                </a:solidFill>
                <a:latin typeface="Times New Roman" panose="02020603050405020304" pitchFamily="18" charset="0"/>
                <a:cs typeface="Times New Roman" panose="02020603050405020304" pitchFamily="18" charset="0"/>
              </a:rPr>
              <a:t> </a:t>
            </a:r>
            <a:endParaRPr lang="en-US" altLang="vi-VN" sz="2400" b="1" dirty="0">
              <a:solidFill>
                <a:srgbClr val="0070C0"/>
              </a:solidFill>
            </a:endParaRPr>
          </a:p>
        </p:txBody>
      </p:sp>
      <p:sp>
        <p:nvSpPr>
          <p:cNvPr id="22" name="Rectangle 21"/>
          <p:cNvSpPr/>
          <p:nvPr/>
        </p:nvSpPr>
        <p:spPr>
          <a:xfrm>
            <a:off x="533400" y="3733800"/>
            <a:ext cx="3885231" cy="461665"/>
          </a:xfrm>
          <a:prstGeom prst="rect">
            <a:avLst/>
          </a:prstGeom>
        </p:spPr>
        <p:txBody>
          <a:bodyPr wrap="none">
            <a:spAutoFit/>
          </a:bodyPr>
          <a:lstStyle/>
          <a:p>
            <a:pPr>
              <a:spcBef>
                <a:spcPct val="50000"/>
              </a:spcBef>
              <a:defRPr/>
            </a:pPr>
            <a:r>
              <a:rPr lang="vi-VN" altLang="en-US" dirty="0" smtClean="0">
                <a:solidFill>
                  <a:srgbClr val="0070C0"/>
                </a:solidFill>
                <a:latin typeface="Arial" panose="020B0604020202020204" pitchFamily="34" charset="0"/>
              </a:rPr>
              <a:t> </a:t>
            </a:r>
            <a:r>
              <a:rPr lang="vi-VN" altLang="en-US" sz="2400" b="1" dirty="0" smtClean="0">
                <a:solidFill>
                  <a:srgbClr val="0033CC"/>
                </a:solidFill>
              </a:rPr>
              <a:t>3</a:t>
            </a:r>
            <a:r>
              <a:rPr lang="en-US" altLang="en-US" sz="2400" b="1" dirty="0" smtClean="0">
                <a:solidFill>
                  <a:srgbClr val="0033CC"/>
                </a:solidFill>
              </a:rPr>
              <a:t>. </a:t>
            </a:r>
            <a:r>
              <a:rPr lang="vi-VN" altLang="en-US" sz="2400" b="1" dirty="0" smtClean="0">
                <a:solidFill>
                  <a:srgbClr val="0070C0"/>
                </a:solidFill>
              </a:rPr>
              <a:t>Tiết kiệm năng lượng</a:t>
            </a:r>
            <a:r>
              <a:rPr lang="en-US" altLang="en-US" sz="2400" b="1" dirty="0" smtClean="0">
                <a:solidFill>
                  <a:srgbClr val="0070C0"/>
                </a:solidFill>
                <a:latin typeface="Times New Roman" panose="02020603050405020304" pitchFamily="18" charset="0"/>
                <a:cs typeface="Times New Roman" panose="02020603050405020304" pitchFamily="18" charset="0"/>
              </a:rPr>
              <a:t> </a:t>
            </a:r>
            <a:endParaRPr lang="en-US" altLang="en-US" sz="2400" b="1" dirty="0">
              <a:solidFill>
                <a:srgbClr val="0070C0"/>
              </a:solidFill>
            </a:endParaRPr>
          </a:p>
        </p:txBody>
      </p:sp>
      <p:sp>
        <p:nvSpPr>
          <p:cNvPr id="18" name="TextBox 17"/>
          <p:cNvSpPr txBox="1"/>
          <p:nvPr/>
        </p:nvSpPr>
        <p:spPr>
          <a:xfrm>
            <a:off x="2590800" y="2895600"/>
            <a:ext cx="1905000" cy="461665"/>
          </a:xfrm>
          <a:prstGeom prst="rect">
            <a:avLst/>
          </a:prstGeom>
          <a:noFill/>
        </p:spPr>
        <p:txBody>
          <a:bodyPr wrap="square" rtlCol="0">
            <a:spAutoFit/>
          </a:bodyPr>
          <a:lstStyle/>
          <a:p>
            <a:r>
              <a:rPr lang="en-US" altLang="en-US" sz="2400" b="1" dirty="0" smtClean="0">
                <a:latin typeface="Times New Roman" panose="02020603050405020304" pitchFamily="18" charset="0"/>
                <a:cs typeface="Times New Roman" panose="02020603050405020304" pitchFamily="18" charset="0"/>
              </a:rPr>
              <a:t>( sgk tr 18)</a:t>
            </a:r>
            <a:endParaRPr lang="en-US" sz="2400" dirty="0"/>
          </a:p>
        </p:txBody>
      </p:sp>
      <p:sp>
        <p:nvSpPr>
          <p:cNvPr id="23" name="TextBox 22"/>
          <p:cNvSpPr txBox="1"/>
          <p:nvPr/>
        </p:nvSpPr>
        <p:spPr>
          <a:xfrm>
            <a:off x="4114800" y="3810000"/>
            <a:ext cx="1905000" cy="461665"/>
          </a:xfrm>
          <a:prstGeom prst="rect">
            <a:avLst/>
          </a:prstGeom>
          <a:noFill/>
        </p:spPr>
        <p:txBody>
          <a:bodyPr wrap="square" rtlCol="0">
            <a:spAutoFit/>
          </a:bodyPr>
          <a:lstStyle/>
          <a:p>
            <a:r>
              <a:rPr lang="en-US" altLang="en-US" sz="2400" b="1" dirty="0" smtClean="0">
                <a:latin typeface="Times New Roman" panose="02020603050405020304" pitchFamily="18" charset="0"/>
                <a:cs typeface="Times New Roman" panose="02020603050405020304" pitchFamily="18" charset="0"/>
              </a:rPr>
              <a:t>( sgk tr 18</a:t>
            </a:r>
            <a:r>
              <a:rPr lang="en-US" altLang="en-US" sz="2400" b="1" dirty="0" smtClean="0">
                <a:solidFill>
                  <a:srgbClr val="0070C0"/>
                </a:solidFill>
                <a:latin typeface="Times New Roman" panose="02020603050405020304" pitchFamily="18" charset="0"/>
                <a:cs typeface="Times New Roman" panose="02020603050405020304" pitchFamily="18" charset="0"/>
              </a:rPr>
              <a:t>)</a:t>
            </a:r>
            <a:endParaRPr lang="en-US" sz="2400" dirty="0"/>
          </a:p>
        </p:txBody>
      </p:sp>
      <p:sp>
        <p:nvSpPr>
          <p:cNvPr id="24" name="TextBox 23"/>
          <p:cNvSpPr txBox="1"/>
          <p:nvPr/>
        </p:nvSpPr>
        <p:spPr>
          <a:xfrm>
            <a:off x="3276600" y="3276600"/>
            <a:ext cx="1905000" cy="461665"/>
          </a:xfrm>
          <a:prstGeom prst="rect">
            <a:avLst/>
          </a:prstGeom>
          <a:noFill/>
        </p:spPr>
        <p:txBody>
          <a:bodyPr wrap="square" rtlCol="0">
            <a:spAutoFit/>
          </a:bodyPr>
          <a:lstStyle/>
          <a:p>
            <a:r>
              <a:rPr lang="en-US" altLang="en-US" sz="2400" b="1" dirty="0" smtClean="0">
                <a:latin typeface="Times New Roman" panose="02020603050405020304" pitchFamily="18" charset="0"/>
                <a:cs typeface="Times New Roman" panose="02020603050405020304" pitchFamily="18" charset="0"/>
              </a:rPr>
              <a:t>( sgk tr 18)</a:t>
            </a:r>
            <a:endParaRPr lang="en-US" sz="2400" dirty="0"/>
          </a:p>
        </p:txBody>
      </p:sp>
    </p:spTree>
    <p:extLst>
      <p:ext uri="{BB962C8B-B14F-4D97-AF65-F5344CB8AC3E}">
        <p14:creationId xmlns:p14="http://schemas.microsoft.com/office/powerpoint/2010/main" val="3414406233"/>
      </p:ext>
    </p:extLst>
  </p:cSld>
  <p:clrMapOvr>
    <a:masterClrMapping/>
  </p:clrMapOvr>
  <p:transition spd="slow" advTm="249000">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4200" y="76200"/>
            <a:ext cx="2286000" cy="523220"/>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LUYỆN TẬP</a:t>
            </a:r>
            <a:endParaRPr lang="en-US" sz="2800" b="1" dirty="0">
              <a:solidFill>
                <a:srgbClr val="FF0000"/>
              </a:solidFill>
              <a:latin typeface="Arial" pitchFamily="34" charset="0"/>
              <a:cs typeface="Arial" pitchFamily="34" charset="0"/>
            </a:endParaRPr>
          </a:p>
        </p:txBody>
      </p:sp>
      <p:sp>
        <p:nvSpPr>
          <p:cNvPr id="5" name="Rounded Rectangle 4"/>
          <p:cNvSpPr/>
          <p:nvPr/>
        </p:nvSpPr>
        <p:spPr>
          <a:xfrm>
            <a:off x="304800" y="599420"/>
            <a:ext cx="8686800" cy="6258580"/>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solidFill>
                <a:srgbClr val="00B0F0"/>
              </a:solidFill>
              <a:latin typeface="Arial" pitchFamily="34" charset="0"/>
              <a:cs typeface="Arial" pitchFamily="34" charset="0"/>
            </a:endParaRPr>
          </a:p>
        </p:txBody>
      </p:sp>
      <p:sp>
        <p:nvSpPr>
          <p:cNvPr id="12" name="TextBox 11"/>
          <p:cNvSpPr txBox="1"/>
          <p:nvPr/>
        </p:nvSpPr>
        <p:spPr>
          <a:xfrm>
            <a:off x="826264" y="599420"/>
            <a:ext cx="7848600" cy="830997"/>
          </a:xfrm>
          <a:prstGeom prst="rect">
            <a:avLst/>
          </a:prstGeom>
          <a:noFill/>
        </p:spPr>
        <p:txBody>
          <a:bodyPr wrap="square" rtlCol="0">
            <a:spAutoFit/>
          </a:bodyPr>
          <a:lstStyle/>
          <a:p>
            <a:r>
              <a:rPr lang="vi-VN" sz="2400" b="1" dirty="0">
                <a:solidFill>
                  <a:srgbClr val="00B0F0"/>
                </a:solidFill>
                <a:latin typeface="Arial" pitchFamily="34" charset="0"/>
                <a:cs typeface="Arial" pitchFamily="34" charset="0"/>
              </a:rPr>
              <a:t>Bài tập 1. </a:t>
            </a:r>
            <a:r>
              <a:rPr lang="nl-NL" sz="2400" b="1" dirty="0">
                <a:solidFill>
                  <a:srgbClr val="00B0F0"/>
                </a:solidFill>
                <a:latin typeface="Arial" pitchFamily="34" charset="0"/>
                <a:cs typeface="Arial" pitchFamily="34" charset="0"/>
              </a:rPr>
              <a:t>Lựa chọn hệ thống phù hợp trong ngôi  nhà thông minh</a:t>
            </a:r>
            <a:endParaRPr lang="en-US" b="1" dirty="0">
              <a:solidFill>
                <a:srgbClr val="00B0F0"/>
              </a:solidFill>
              <a:latin typeface="Arial" pitchFamily="34" charset="0"/>
              <a:cs typeface="Arial" pitchFamily="34" charset="0"/>
            </a:endParaRPr>
          </a:p>
        </p:txBody>
      </p:sp>
      <p:sp>
        <p:nvSpPr>
          <p:cNvPr id="2"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6"/>
          <p:cNvSpPr>
            <a:spLocks noChangeArrowheads="1"/>
          </p:cNvSpPr>
          <p:nvPr/>
        </p:nvSpPr>
        <p:spPr bwMode="auto">
          <a:xfrm>
            <a:off x="0" y="2886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753443165"/>
              </p:ext>
            </p:extLst>
          </p:nvPr>
        </p:nvGraphicFramePr>
        <p:xfrm>
          <a:off x="603632" y="1430417"/>
          <a:ext cx="8089136" cy="5486400"/>
        </p:xfrm>
        <a:graphic>
          <a:graphicData uri="http://schemas.openxmlformats.org/drawingml/2006/table">
            <a:tbl>
              <a:tblPr firstRow="1" firstCol="1" bandRow="1">
                <a:tableStyleId>{5C22544A-7EE6-4342-B048-85BDC9FD1C3A}</a:tableStyleId>
              </a:tblPr>
              <a:tblGrid>
                <a:gridCol w="6722545">
                  <a:extLst>
                    <a:ext uri="{9D8B030D-6E8A-4147-A177-3AD203B41FA5}">
                      <a16:colId xmlns:a16="http://schemas.microsoft.com/office/drawing/2014/main" val="20000"/>
                    </a:ext>
                  </a:extLst>
                </a:gridCol>
                <a:gridCol w="1366591">
                  <a:extLst>
                    <a:ext uri="{9D8B030D-6E8A-4147-A177-3AD203B41FA5}">
                      <a16:colId xmlns:a16="http://schemas.microsoft.com/office/drawing/2014/main" val="20001"/>
                    </a:ext>
                  </a:extLst>
                </a:gridCol>
              </a:tblGrid>
              <a:tr h="431242">
                <a:tc>
                  <a:txBody>
                    <a:bodyPr/>
                    <a:lstStyle/>
                    <a:p>
                      <a:pPr indent="-228600" algn="ctr">
                        <a:lnSpc>
                          <a:spcPct val="150000"/>
                        </a:lnSpc>
                        <a:spcAft>
                          <a:spcPts val="0"/>
                        </a:spcAft>
                      </a:pPr>
                      <a:r>
                        <a:rPr lang="vi-VN" sz="2000" b="1" u="none" strike="noStrike" spc="0" dirty="0">
                          <a:effectLst/>
                          <a:latin typeface="Arial" pitchFamily="34" charset="0"/>
                          <a:cs typeface="Arial" pitchFamily="34" charset="0"/>
                        </a:rPr>
                        <a:t>Mô tả</a:t>
                      </a:r>
                      <a:endParaRPr lang="en-US" sz="2000" b="1" dirty="0">
                        <a:effectLst/>
                        <a:latin typeface="Arial" pitchFamily="34" charset="0"/>
                        <a:ea typeface="Arial"/>
                        <a:cs typeface="Arial" pitchFamily="34" charset="0"/>
                      </a:endParaRPr>
                    </a:p>
                  </a:txBody>
                  <a:tcPr marL="6350" marR="6350" marT="0" marB="0" anchor="b"/>
                </a:tc>
                <a:tc>
                  <a:txBody>
                    <a:bodyPr/>
                    <a:lstStyle/>
                    <a:p>
                      <a:pPr indent="-228600" algn="ctr">
                        <a:lnSpc>
                          <a:spcPct val="150000"/>
                        </a:lnSpc>
                        <a:spcAft>
                          <a:spcPts val="0"/>
                        </a:spcAft>
                      </a:pPr>
                      <a:r>
                        <a:rPr lang="vi-VN" sz="2000" b="1" u="none" strike="noStrike" spc="0">
                          <a:effectLst/>
                          <a:latin typeface="Arial" pitchFamily="34" charset="0"/>
                          <a:cs typeface="Arial" pitchFamily="34" charset="0"/>
                        </a:rPr>
                        <a:t>Hệ thống</a:t>
                      </a:r>
                      <a:endParaRPr lang="en-US" sz="2000" b="1">
                        <a:effectLst/>
                        <a:latin typeface="Arial" pitchFamily="34" charset="0"/>
                        <a:ea typeface="Arial"/>
                        <a:cs typeface="Arial" pitchFamily="34" charset="0"/>
                      </a:endParaRPr>
                    </a:p>
                  </a:txBody>
                  <a:tcPr marL="6350" marR="6350" marT="0" marB="0" anchor="b"/>
                </a:tc>
                <a:extLst>
                  <a:ext uri="{0D108BD9-81ED-4DB2-BD59-A6C34878D82A}">
                    <a16:rowId xmlns:a16="http://schemas.microsoft.com/office/drawing/2014/main" val="10000"/>
                  </a:ext>
                </a:extLst>
              </a:tr>
              <a:tr h="862484">
                <a:tc>
                  <a:txBody>
                    <a:bodyPr/>
                    <a:lstStyle/>
                    <a:p>
                      <a:pPr indent="-228600" algn="l">
                        <a:lnSpc>
                          <a:spcPct val="150000"/>
                        </a:lnSpc>
                        <a:spcAft>
                          <a:spcPts val="0"/>
                        </a:spcAft>
                      </a:pPr>
                      <a:r>
                        <a:rPr lang="vi-VN" sz="2000" b="1" u="none" strike="noStrike" spc="0" dirty="0" smtClean="0">
                          <a:effectLst/>
                          <a:latin typeface="Arial" pitchFamily="34" charset="0"/>
                          <a:cs typeface="Arial" pitchFamily="34" charset="0"/>
                        </a:rPr>
                        <a:t>Ở một vài nơi trong nhà, đèn tự động bật lên khi trời tối, tắt đi khi trời sáng.</a:t>
                      </a:r>
                      <a:endParaRPr lang="en-US" sz="20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r>
                        <a:rPr lang="vi-VN" sz="2000" b="1" u="none" strike="noStrike" spc="0">
                          <a:effectLst/>
                          <a:latin typeface="Arial" pitchFamily="34" charset="0"/>
                          <a:cs typeface="Arial" pitchFamily="34" charset="0"/>
                        </a:rPr>
                        <a:t>?</a:t>
                      </a:r>
                      <a:endParaRPr lang="en-US" sz="2000" b="1">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1"/>
                  </a:ext>
                </a:extLst>
              </a:tr>
              <a:tr h="862484">
                <a:tc>
                  <a:txBody>
                    <a:bodyPr/>
                    <a:lstStyle/>
                    <a:p>
                      <a:pPr indent="-228600">
                        <a:lnSpc>
                          <a:spcPct val="150000"/>
                        </a:lnSpc>
                        <a:spcAft>
                          <a:spcPts val="0"/>
                        </a:spcAft>
                      </a:pPr>
                      <a:r>
                        <a:rPr lang="vi-VN" sz="2000" b="1" u="none" strike="noStrike" spc="0" dirty="0">
                          <a:effectLst/>
                          <a:latin typeface="Arial" pitchFamily="34" charset="0"/>
                          <a:cs typeface="Arial" pitchFamily="34" charset="0"/>
                        </a:rPr>
                        <a:t>Có màn hình cho biết hình ảnh của người khách đang đứng ở cửa ra vào.</a:t>
                      </a:r>
                      <a:endParaRPr lang="en-US" sz="20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r>
                        <a:rPr lang="vi-VN" sz="2000" b="1" u="none" strike="noStrike" spc="0" dirty="0">
                          <a:effectLst/>
                          <a:latin typeface="Arial" pitchFamily="34" charset="0"/>
                          <a:cs typeface="Arial" pitchFamily="34" charset="0"/>
                        </a:rPr>
                        <a:t>?</a:t>
                      </a:r>
                      <a:endParaRPr lang="en-US" sz="2000" b="1"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2"/>
                  </a:ext>
                </a:extLst>
              </a:tr>
              <a:tr h="862484">
                <a:tc>
                  <a:txBody>
                    <a:bodyPr/>
                    <a:lstStyle/>
                    <a:p>
                      <a:pPr indent="-228600" algn="l">
                        <a:lnSpc>
                          <a:spcPct val="150000"/>
                        </a:lnSpc>
                        <a:spcAft>
                          <a:spcPts val="0"/>
                        </a:spcAft>
                      </a:pPr>
                      <a:r>
                        <a:rPr lang="vi-VN" sz="2000" b="1" u="none" strike="noStrike" spc="0" dirty="0" smtClean="0">
                          <a:effectLst/>
                          <a:latin typeface="Arial" pitchFamily="34" charset="0"/>
                          <a:cs typeface="Arial" pitchFamily="34" charset="0"/>
                        </a:rPr>
                        <a:t>Đèn tự động bật lên và chuông tự động kêu khi có người lạ di chuyển trong nhà.</a:t>
                      </a:r>
                      <a:endParaRPr lang="en-US" sz="20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r>
                        <a:rPr lang="vi-VN" sz="2000" b="1" u="none" strike="noStrike" spc="0" dirty="0">
                          <a:effectLst/>
                          <a:latin typeface="Arial" pitchFamily="34" charset="0"/>
                          <a:cs typeface="Arial" pitchFamily="34" charset="0"/>
                        </a:rPr>
                        <a:t>?</a:t>
                      </a:r>
                      <a:endParaRPr lang="en-US" sz="2000" b="1"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3"/>
                  </a:ext>
                </a:extLst>
              </a:tr>
              <a:tr h="455321">
                <a:tc>
                  <a:txBody>
                    <a:bodyPr/>
                    <a:lstStyle/>
                    <a:p>
                      <a:pPr indent="-228600">
                        <a:lnSpc>
                          <a:spcPct val="150000"/>
                        </a:lnSpc>
                        <a:spcAft>
                          <a:spcPts val="0"/>
                        </a:spcAft>
                      </a:pPr>
                      <a:r>
                        <a:rPr lang="vi-VN" sz="2000" b="1" u="none" strike="noStrike" spc="0" dirty="0">
                          <a:effectLst/>
                          <a:latin typeface="Arial" pitchFamily="34" charset="0"/>
                          <a:cs typeface="Arial" pitchFamily="34" charset="0"/>
                        </a:rPr>
                        <a:t>Tivi tự động mở kênh truyền hình yêu thích.</a:t>
                      </a:r>
                      <a:endParaRPr lang="en-US" sz="20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r>
                        <a:rPr lang="vi-VN" sz="2000" b="1" u="none" strike="noStrike" spc="0" dirty="0">
                          <a:effectLst/>
                          <a:latin typeface="Arial" pitchFamily="34" charset="0"/>
                          <a:cs typeface="Arial" pitchFamily="34" charset="0"/>
                        </a:rPr>
                        <a:t>?</a:t>
                      </a:r>
                      <a:endParaRPr lang="en-US" sz="2000" b="1"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4"/>
                  </a:ext>
                </a:extLst>
              </a:tr>
              <a:tr h="862484">
                <a:tc>
                  <a:txBody>
                    <a:bodyPr/>
                    <a:lstStyle/>
                    <a:p>
                      <a:pPr indent="-228600">
                        <a:lnSpc>
                          <a:spcPct val="150000"/>
                        </a:lnSpc>
                        <a:spcAft>
                          <a:spcPts val="0"/>
                        </a:spcAft>
                      </a:pPr>
                      <a:r>
                        <a:rPr lang="vi-VN" sz="2000" b="1" u="none" strike="noStrike" spc="0">
                          <a:effectLst/>
                          <a:latin typeface="Arial" pitchFamily="34" charset="0"/>
                          <a:cs typeface="Arial" pitchFamily="34" charset="0"/>
                        </a:rPr>
                        <a:t>Người đi tới đâu, hệ thống đèn tương ứng tự động bật để chiếu sáng.</a:t>
                      </a:r>
                      <a:endParaRPr lang="en-US" sz="2000" b="1">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r>
                        <a:rPr lang="vi-VN" sz="2000" b="1" u="none" strike="noStrike" spc="0" dirty="0">
                          <a:effectLst/>
                          <a:latin typeface="Arial" pitchFamily="34" charset="0"/>
                          <a:cs typeface="Arial" pitchFamily="34" charset="0"/>
                        </a:rPr>
                        <a:t>?</a:t>
                      </a:r>
                      <a:endParaRPr lang="en-US" sz="2000" b="1"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5"/>
                  </a:ext>
                </a:extLst>
              </a:tr>
              <a:tr h="862484">
                <a:tc>
                  <a:txBody>
                    <a:bodyPr/>
                    <a:lstStyle/>
                    <a:p>
                      <a:pPr indent="-228600">
                        <a:lnSpc>
                          <a:spcPct val="150000"/>
                        </a:lnSpc>
                        <a:spcAft>
                          <a:spcPts val="0"/>
                        </a:spcAft>
                      </a:pPr>
                      <a:r>
                        <a:rPr lang="vi-VN" sz="2000" b="1" u="none" strike="noStrike" spc="0" dirty="0">
                          <a:effectLst/>
                          <a:latin typeface="Arial" pitchFamily="34" charset="0"/>
                          <a:cs typeface="Arial" pitchFamily="34" charset="0"/>
                        </a:rPr>
                        <a:t>Trước khi có người về, nhiệt độ trong phòng giảm xuống cho đủ mát.</a:t>
                      </a:r>
                      <a:endParaRPr lang="en-US" sz="20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r>
                        <a:rPr lang="vi-VN" sz="2000" b="1" u="none" strike="noStrike" spc="0" dirty="0">
                          <a:effectLst/>
                          <a:latin typeface="Arial" pitchFamily="34" charset="0"/>
                          <a:cs typeface="Arial" pitchFamily="34" charset="0"/>
                        </a:rPr>
                        <a:t>?</a:t>
                      </a:r>
                      <a:endParaRPr lang="en-US" sz="2000" b="1"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16114400"/>
      </p:ext>
    </p:extLst>
  </p:cSld>
  <p:clrMapOvr>
    <a:masterClrMapping/>
  </p:clrMapOvr>
  <p:transition spd="slow" advTm="201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ircle(in)">
                                      <p:cBhvr>
                                        <p:cTn id="10" dur="2000"/>
                                        <p:tgtEl>
                                          <p:spTgt spid="12"/>
                                        </p:tgtEl>
                                      </p:cBhvr>
                                    </p:animEffect>
                                  </p:childTnLst>
                                </p:cTn>
                              </p:par>
                              <p:par>
                                <p:cTn id="11" presetID="6" presetClass="entr" presetSubtype="16" fill="hold" grpId="0" nodeType="with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par>
                                <p:cTn id="14" presetID="6"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04800" y="599420"/>
            <a:ext cx="8686800" cy="6258580"/>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solidFill>
                <a:srgbClr val="00B0F0"/>
              </a:solidFill>
              <a:latin typeface="Arial" pitchFamily="34" charset="0"/>
              <a:cs typeface="Arial" pitchFamily="34" charset="0"/>
            </a:endParaRPr>
          </a:p>
        </p:txBody>
      </p:sp>
      <p:sp>
        <p:nvSpPr>
          <p:cNvPr id="2"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6"/>
          <p:cNvSpPr>
            <a:spLocks noChangeArrowheads="1"/>
          </p:cNvSpPr>
          <p:nvPr/>
        </p:nvSpPr>
        <p:spPr bwMode="auto">
          <a:xfrm>
            <a:off x="0" y="2886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753443165"/>
              </p:ext>
            </p:extLst>
          </p:nvPr>
        </p:nvGraphicFramePr>
        <p:xfrm>
          <a:off x="304800" y="152400"/>
          <a:ext cx="8610600" cy="6080760"/>
        </p:xfrm>
        <a:graphic>
          <a:graphicData uri="http://schemas.openxmlformats.org/drawingml/2006/table">
            <a:tbl>
              <a:tblPr firstRow="1" firstCol="1" bandRow="1">
                <a:tableStyleId>{5C22544A-7EE6-4342-B048-85BDC9FD1C3A}</a:tableStyleId>
              </a:tblPr>
              <a:tblGrid>
                <a:gridCol w="7155912">
                  <a:extLst>
                    <a:ext uri="{9D8B030D-6E8A-4147-A177-3AD203B41FA5}">
                      <a16:colId xmlns:a16="http://schemas.microsoft.com/office/drawing/2014/main" val="20000"/>
                    </a:ext>
                  </a:extLst>
                </a:gridCol>
                <a:gridCol w="1454688">
                  <a:extLst>
                    <a:ext uri="{9D8B030D-6E8A-4147-A177-3AD203B41FA5}">
                      <a16:colId xmlns:a16="http://schemas.microsoft.com/office/drawing/2014/main" val="20001"/>
                    </a:ext>
                  </a:extLst>
                </a:gridCol>
              </a:tblGrid>
              <a:tr h="431242">
                <a:tc>
                  <a:txBody>
                    <a:bodyPr/>
                    <a:lstStyle/>
                    <a:p>
                      <a:pPr indent="-228600" algn="ctr">
                        <a:lnSpc>
                          <a:spcPct val="150000"/>
                        </a:lnSpc>
                        <a:spcAft>
                          <a:spcPts val="0"/>
                        </a:spcAft>
                      </a:pPr>
                      <a:r>
                        <a:rPr lang="vi-VN" sz="2400" b="1" u="none" strike="noStrike" spc="0" dirty="0">
                          <a:effectLst/>
                          <a:latin typeface="Arial" pitchFamily="34" charset="0"/>
                          <a:cs typeface="Arial" pitchFamily="34" charset="0"/>
                        </a:rPr>
                        <a:t>Mô tả</a:t>
                      </a:r>
                      <a:endParaRPr lang="en-US" sz="2400" b="1" dirty="0">
                        <a:effectLst/>
                        <a:latin typeface="Arial" pitchFamily="34" charset="0"/>
                        <a:ea typeface="Arial"/>
                        <a:cs typeface="Arial" pitchFamily="34" charset="0"/>
                      </a:endParaRPr>
                    </a:p>
                  </a:txBody>
                  <a:tcPr marL="6350" marR="6350" marT="0" marB="0" anchor="b"/>
                </a:tc>
                <a:tc>
                  <a:txBody>
                    <a:bodyPr/>
                    <a:lstStyle/>
                    <a:p>
                      <a:pPr indent="-228600" algn="ctr">
                        <a:lnSpc>
                          <a:spcPct val="150000"/>
                        </a:lnSpc>
                        <a:spcAft>
                          <a:spcPts val="0"/>
                        </a:spcAft>
                      </a:pPr>
                      <a:r>
                        <a:rPr lang="vi-VN" sz="2000" b="1" u="none" strike="noStrike" spc="0">
                          <a:effectLst/>
                          <a:latin typeface="Arial" pitchFamily="34" charset="0"/>
                          <a:cs typeface="Arial" pitchFamily="34" charset="0"/>
                        </a:rPr>
                        <a:t>Hệ thống</a:t>
                      </a:r>
                      <a:endParaRPr lang="en-US" sz="2000" b="1">
                        <a:effectLst/>
                        <a:latin typeface="Arial" pitchFamily="34" charset="0"/>
                        <a:ea typeface="Arial"/>
                        <a:cs typeface="Arial" pitchFamily="34" charset="0"/>
                      </a:endParaRPr>
                    </a:p>
                  </a:txBody>
                  <a:tcPr marL="6350" marR="6350" marT="0" marB="0" anchor="b"/>
                </a:tc>
                <a:extLst>
                  <a:ext uri="{0D108BD9-81ED-4DB2-BD59-A6C34878D82A}">
                    <a16:rowId xmlns:a16="http://schemas.microsoft.com/office/drawing/2014/main" val="10000"/>
                  </a:ext>
                </a:extLst>
              </a:tr>
              <a:tr h="862484">
                <a:tc>
                  <a:txBody>
                    <a:bodyPr/>
                    <a:lstStyle/>
                    <a:p>
                      <a:pPr indent="-228600" algn="l">
                        <a:lnSpc>
                          <a:spcPct val="150000"/>
                        </a:lnSpc>
                        <a:spcAft>
                          <a:spcPts val="0"/>
                        </a:spcAft>
                      </a:pPr>
                      <a:r>
                        <a:rPr lang="vi-VN" sz="2200" b="1" u="none" strike="noStrike" spc="0" dirty="0" smtClean="0">
                          <a:effectLst/>
                          <a:latin typeface="Arial" pitchFamily="34" charset="0"/>
                          <a:cs typeface="Arial" pitchFamily="34" charset="0"/>
                        </a:rPr>
                        <a:t>Ở một vài nơi trong nhà, đèn tự động bật lên khi trời tối, tắt đi khi trời sáng.</a:t>
                      </a:r>
                      <a:endParaRPr lang="en-US" sz="22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endParaRPr lang="en-US" sz="2000" b="1"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1"/>
                  </a:ext>
                </a:extLst>
              </a:tr>
              <a:tr h="862484">
                <a:tc>
                  <a:txBody>
                    <a:bodyPr/>
                    <a:lstStyle/>
                    <a:p>
                      <a:pPr indent="-228600">
                        <a:lnSpc>
                          <a:spcPct val="150000"/>
                        </a:lnSpc>
                        <a:spcAft>
                          <a:spcPts val="0"/>
                        </a:spcAft>
                      </a:pPr>
                      <a:r>
                        <a:rPr lang="vi-VN" sz="2200" b="1" u="none" strike="noStrike" spc="0" dirty="0">
                          <a:effectLst/>
                          <a:latin typeface="Arial" pitchFamily="34" charset="0"/>
                          <a:cs typeface="Arial" pitchFamily="34" charset="0"/>
                        </a:rPr>
                        <a:t>Có màn hình cho biết hình ảnh của người khách đang đứng ở cửa ra vào.</a:t>
                      </a:r>
                      <a:endParaRPr lang="en-US" sz="22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endParaRPr lang="en-US" sz="2000" b="0"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2"/>
                  </a:ext>
                </a:extLst>
              </a:tr>
              <a:tr h="862484">
                <a:tc>
                  <a:txBody>
                    <a:bodyPr/>
                    <a:lstStyle/>
                    <a:p>
                      <a:pPr indent="-228600" algn="l">
                        <a:lnSpc>
                          <a:spcPct val="150000"/>
                        </a:lnSpc>
                        <a:spcAft>
                          <a:spcPts val="0"/>
                        </a:spcAft>
                      </a:pPr>
                      <a:r>
                        <a:rPr lang="vi-VN" sz="2200" b="1" u="none" strike="noStrike" spc="0" dirty="0" smtClean="0">
                          <a:effectLst/>
                          <a:latin typeface="Arial" pitchFamily="34" charset="0"/>
                          <a:cs typeface="Arial" pitchFamily="34" charset="0"/>
                        </a:rPr>
                        <a:t>Đèn tự động bật lên và chuông tự động kêu khi có người lạ di chuyển trong nhà.</a:t>
                      </a:r>
                      <a:endParaRPr lang="en-US" sz="22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endParaRPr lang="en-US" sz="2000" b="0"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3"/>
                  </a:ext>
                </a:extLst>
              </a:tr>
              <a:tr h="455321">
                <a:tc>
                  <a:txBody>
                    <a:bodyPr/>
                    <a:lstStyle/>
                    <a:p>
                      <a:pPr indent="-228600">
                        <a:lnSpc>
                          <a:spcPct val="150000"/>
                        </a:lnSpc>
                        <a:spcAft>
                          <a:spcPts val="0"/>
                        </a:spcAft>
                      </a:pPr>
                      <a:r>
                        <a:rPr lang="vi-VN" sz="2200" b="1" u="none" strike="noStrike" spc="0" dirty="0">
                          <a:effectLst/>
                          <a:latin typeface="Arial" pitchFamily="34" charset="0"/>
                          <a:cs typeface="Arial" pitchFamily="34" charset="0"/>
                        </a:rPr>
                        <a:t>Tivi tự động mở kênh truyền hình yêu thích.</a:t>
                      </a:r>
                      <a:endParaRPr lang="en-US" sz="22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endParaRPr lang="en-US" sz="2000" b="0"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4"/>
                  </a:ext>
                </a:extLst>
              </a:tr>
              <a:tr h="862484">
                <a:tc>
                  <a:txBody>
                    <a:bodyPr/>
                    <a:lstStyle/>
                    <a:p>
                      <a:pPr indent="-228600">
                        <a:lnSpc>
                          <a:spcPct val="150000"/>
                        </a:lnSpc>
                        <a:spcAft>
                          <a:spcPts val="0"/>
                        </a:spcAft>
                      </a:pPr>
                      <a:r>
                        <a:rPr lang="vi-VN" sz="2200" b="1" u="none" strike="noStrike" spc="0" dirty="0">
                          <a:effectLst/>
                          <a:latin typeface="Arial" pitchFamily="34" charset="0"/>
                          <a:cs typeface="Arial" pitchFamily="34" charset="0"/>
                        </a:rPr>
                        <a:t>Người đi tới đâu, hệ thống đèn tương ứng tự động bật để chiếu sáng.</a:t>
                      </a:r>
                      <a:endParaRPr lang="en-US" sz="22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endParaRPr lang="en-US" sz="2000" b="0"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5"/>
                  </a:ext>
                </a:extLst>
              </a:tr>
              <a:tr h="862484">
                <a:tc>
                  <a:txBody>
                    <a:bodyPr/>
                    <a:lstStyle/>
                    <a:p>
                      <a:pPr indent="-228600">
                        <a:lnSpc>
                          <a:spcPct val="150000"/>
                        </a:lnSpc>
                        <a:spcAft>
                          <a:spcPts val="0"/>
                        </a:spcAft>
                      </a:pPr>
                      <a:r>
                        <a:rPr lang="vi-VN" sz="2200" b="1" u="none" strike="noStrike" spc="0" dirty="0">
                          <a:effectLst/>
                          <a:latin typeface="Arial" pitchFamily="34" charset="0"/>
                          <a:cs typeface="Arial" pitchFamily="34" charset="0"/>
                        </a:rPr>
                        <a:t>Trước khi có người về, nhiệt độ trong phòng giảm xuống cho đủ mát.</a:t>
                      </a:r>
                      <a:endParaRPr lang="en-US" sz="2200" b="1" dirty="0">
                        <a:effectLst/>
                        <a:latin typeface="Arial" pitchFamily="34" charset="0"/>
                        <a:ea typeface="Arial"/>
                        <a:cs typeface="Arial" pitchFamily="34" charset="0"/>
                      </a:endParaRPr>
                    </a:p>
                  </a:txBody>
                  <a:tcPr marL="6350" marR="6350" marT="0" marB="0" anchor="ctr"/>
                </a:tc>
                <a:tc>
                  <a:txBody>
                    <a:bodyPr/>
                    <a:lstStyle/>
                    <a:p>
                      <a:pPr indent="-228600" algn="ctr">
                        <a:lnSpc>
                          <a:spcPct val="150000"/>
                        </a:lnSpc>
                        <a:spcAft>
                          <a:spcPts val="0"/>
                        </a:spcAft>
                      </a:pPr>
                      <a:endParaRPr lang="en-US" sz="2000" b="0" dirty="0">
                        <a:effectLst/>
                        <a:latin typeface="Arial" pitchFamily="34" charset="0"/>
                        <a:ea typeface="Arial"/>
                        <a:cs typeface="Arial" pitchFamily="34" charset="0"/>
                      </a:endParaRPr>
                    </a:p>
                  </a:txBody>
                  <a:tcPr marL="6350" marR="6350" marT="0" marB="0" anchor="ctr"/>
                </a:tc>
                <a:extLst>
                  <a:ext uri="{0D108BD9-81ED-4DB2-BD59-A6C34878D82A}">
                    <a16:rowId xmlns:a16="http://schemas.microsoft.com/office/drawing/2014/main" val="10006"/>
                  </a:ext>
                </a:extLst>
              </a:tr>
            </a:tbl>
          </a:graphicData>
        </a:graphic>
      </p:graphicFrame>
      <p:sp>
        <p:nvSpPr>
          <p:cNvPr id="8" name="TextBox 7"/>
          <p:cNvSpPr txBox="1"/>
          <p:nvPr/>
        </p:nvSpPr>
        <p:spPr>
          <a:xfrm>
            <a:off x="7543800" y="838200"/>
            <a:ext cx="1600200" cy="707886"/>
          </a:xfrm>
          <a:prstGeom prst="rect">
            <a:avLst/>
          </a:prstGeom>
          <a:noFill/>
        </p:spPr>
        <p:txBody>
          <a:bodyPr wrap="square" rtlCol="0">
            <a:spAutoFit/>
          </a:bodyPr>
          <a:lstStyle/>
          <a:p>
            <a:r>
              <a:rPr lang="en-US" sz="2000" dirty="0" smtClean="0">
                <a:latin typeface="Arial" pitchFamily="34" charset="0"/>
                <a:cs typeface="Arial" pitchFamily="34" charset="0"/>
              </a:rPr>
              <a:t>Hệ thống chiếu sáng </a:t>
            </a:r>
            <a:endParaRPr lang="en-US" sz="2000" dirty="0">
              <a:latin typeface="Arial" pitchFamily="34" charset="0"/>
              <a:cs typeface="Arial" pitchFamily="34" charset="0"/>
            </a:endParaRPr>
          </a:p>
        </p:txBody>
      </p:sp>
      <p:sp>
        <p:nvSpPr>
          <p:cNvPr id="10" name="TextBox 9"/>
          <p:cNvSpPr txBox="1"/>
          <p:nvPr/>
        </p:nvSpPr>
        <p:spPr>
          <a:xfrm flipH="1">
            <a:off x="6705599" y="1447800"/>
            <a:ext cx="2895600" cy="965970"/>
          </a:xfrm>
          <a:prstGeom prst="rect">
            <a:avLst/>
          </a:prstGeom>
          <a:noFill/>
        </p:spPr>
        <p:txBody>
          <a:bodyPr wrap="square" rtlCol="0">
            <a:spAutoFit/>
          </a:bodyPr>
          <a:lstStyle/>
          <a:p>
            <a:pPr indent="-228600" algn="ctr">
              <a:lnSpc>
                <a:spcPct val="150000"/>
              </a:lnSpc>
              <a:spcAft>
                <a:spcPts val="0"/>
              </a:spcAft>
            </a:pPr>
            <a:r>
              <a:rPr lang="en-US" sz="2000" dirty="0" smtClean="0">
                <a:latin typeface="Arial" pitchFamily="34" charset="0"/>
                <a:ea typeface="Arial"/>
                <a:cs typeface="Arial" pitchFamily="34" charset="0"/>
              </a:rPr>
              <a:t>HT: an ninh</a:t>
            </a:r>
          </a:p>
          <a:p>
            <a:pPr indent="-228600" algn="ctr">
              <a:lnSpc>
                <a:spcPct val="150000"/>
              </a:lnSpc>
              <a:spcAft>
                <a:spcPts val="0"/>
              </a:spcAft>
            </a:pPr>
            <a:r>
              <a:rPr lang="en-US" sz="2000" dirty="0" smtClean="0">
                <a:latin typeface="Arial" pitchFamily="34" charset="0"/>
                <a:ea typeface="Arial"/>
                <a:cs typeface="Arial" pitchFamily="34" charset="0"/>
              </a:rPr>
              <a:t>(thu hình giám sát</a:t>
            </a:r>
            <a:endParaRPr lang="en-US" sz="2000" dirty="0"/>
          </a:p>
        </p:txBody>
      </p:sp>
      <p:sp>
        <p:nvSpPr>
          <p:cNvPr id="11" name="TextBox 10"/>
          <p:cNvSpPr txBox="1"/>
          <p:nvPr/>
        </p:nvSpPr>
        <p:spPr>
          <a:xfrm>
            <a:off x="7543800" y="2743200"/>
            <a:ext cx="1447800" cy="507831"/>
          </a:xfrm>
          <a:prstGeom prst="rect">
            <a:avLst/>
          </a:prstGeom>
          <a:noFill/>
        </p:spPr>
        <p:txBody>
          <a:bodyPr wrap="square" rtlCol="0">
            <a:spAutoFit/>
          </a:bodyPr>
          <a:lstStyle/>
          <a:p>
            <a:pPr indent="-228600" algn="ctr">
              <a:lnSpc>
                <a:spcPct val="150000"/>
              </a:lnSpc>
              <a:spcAft>
                <a:spcPts val="0"/>
              </a:spcAft>
            </a:pPr>
            <a:r>
              <a:rPr lang="en-US" sz="2000" dirty="0" smtClean="0">
                <a:latin typeface="Arial" pitchFamily="34" charset="0"/>
                <a:ea typeface="Arial"/>
                <a:cs typeface="Arial" pitchFamily="34" charset="0"/>
              </a:rPr>
              <a:t>HT:An ninh</a:t>
            </a:r>
            <a:endParaRPr lang="en-US" sz="2000" dirty="0">
              <a:latin typeface="Arial" pitchFamily="34" charset="0"/>
              <a:ea typeface="Arial"/>
              <a:cs typeface="Arial" pitchFamily="34" charset="0"/>
            </a:endParaRPr>
          </a:p>
        </p:txBody>
      </p:sp>
      <p:sp>
        <p:nvSpPr>
          <p:cNvPr id="14" name="TextBox 13"/>
          <p:cNvSpPr txBox="1"/>
          <p:nvPr/>
        </p:nvSpPr>
        <p:spPr>
          <a:xfrm>
            <a:off x="7315200" y="3429000"/>
            <a:ext cx="1752600" cy="507831"/>
          </a:xfrm>
          <a:prstGeom prst="rect">
            <a:avLst/>
          </a:prstGeom>
          <a:noFill/>
        </p:spPr>
        <p:txBody>
          <a:bodyPr wrap="square" rtlCol="0">
            <a:spAutoFit/>
          </a:bodyPr>
          <a:lstStyle/>
          <a:p>
            <a:pPr indent="-228600" algn="ctr">
              <a:lnSpc>
                <a:spcPct val="150000"/>
              </a:lnSpc>
              <a:spcAft>
                <a:spcPts val="0"/>
              </a:spcAft>
            </a:pPr>
            <a:r>
              <a:rPr lang="en-US" sz="2000" dirty="0" smtClean="0">
                <a:latin typeface="Arial" pitchFamily="34" charset="0"/>
                <a:ea typeface="Arial"/>
                <a:cs typeface="Arial" pitchFamily="34" charset="0"/>
              </a:rPr>
              <a:t>HT:Giải trí</a:t>
            </a:r>
            <a:endParaRPr lang="en-US" sz="2000" dirty="0">
              <a:latin typeface="Arial" pitchFamily="34" charset="0"/>
              <a:ea typeface="Arial"/>
              <a:cs typeface="Arial" pitchFamily="34" charset="0"/>
            </a:endParaRPr>
          </a:p>
        </p:txBody>
      </p:sp>
      <p:sp>
        <p:nvSpPr>
          <p:cNvPr id="15" name="TextBox 14"/>
          <p:cNvSpPr txBox="1"/>
          <p:nvPr/>
        </p:nvSpPr>
        <p:spPr>
          <a:xfrm>
            <a:off x="7315200" y="4114800"/>
            <a:ext cx="1905000" cy="507831"/>
          </a:xfrm>
          <a:prstGeom prst="rect">
            <a:avLst/>
          </a:prstGeom>
          <a:noFill/>
        </p:spPr>
        <p:txBody>
          <a:bodyPr wrap="square" rtlCol="0">
            <a:spAutoFit/>
          </a:bodyPr>
          <a:lstStyle/>
          <a:p>
            <a:pPr indent="-228600" algn="ctr">
              <a:lnSpc>
                <a:spcPct val="150000"/>
              </a:lnSpc>
              <a:spcAft>
                <a:spcPts val="0"/>
              </a:spcAft>
            </a:pPr>
            <a:r>
              <a:rPr lang="en-US" sz="2000" dirty="0" smtClean="0">
                <a:latin typeface="Arial" pitchFamily="34" charset="0"/>
                <a:ea typeface="Arial"/>
                <a:cs typeface="Arial" pitchFamily="34" charset="0"/>
              </a:rPr>
              <a:t>HT: chiếu sáng</a:t>
            </a:r>
            <a:endParaRPr lang="en-US" sz="2000" dirty="0">
              <a:latin typeface="Arial" pitchFamily="34" charset="0"/>
              <a:ea typeface="Arial"/>
              <a:cs typeface="Arial" pitchFamily="34" charset="0"/>
            </a:endParaRPr>
          </a:p>
        </p:txBody>
      </p:sp>
      <p:sp>
        <p:nvSpPr>
          <p:cNvPr id="16" name="TextBox 15"/>
          <p:cNvSpPr txBox="1"/>
          <p:nvPr/>
        </p:nvSpPr>
        <p:spPr>
          <a:xfrm>
            <a:off x="7391400" y="4867870"/>
            <a:ext cx="1905000" cy="958660"/>
          </a:xfrm>
          <a:prstGeom prst="rect">
            <a:avLst/>
          </a:prstGeom>
          <a:noFill/>
        </p:spPr>
        <p:txBody>
          <a:bodyPr wrap="square" rtlCol="0">
            <a:spAutoFit/>
          </a:bodyPr>
          <a:lstStyle/>
          <a:p>
            <a:pPr indent="-228600" algn="ctr">
              <a:lnSpc>
                <a:spcPct val="150000"/>
              </a:lnSpc>
              <a:spcAft>
                <a:spcPts val="0"/>
              </a:spcAft>
            </a:pPr>
            <a:r>
              <a:rPr lang="en-US" sz="2000" dirty="0" smtClean="0">
                <a:latin typeface="Arial" pitchFamily="34" charset="0"/>
                <a:ea typeface="Arial"/>
                <a:cs typeface="Arial" pitchFamily="34" charset="0"/>
              </a:rPr>
              <a:t>HT: kiểm soát nhiệt độ</a:t>
            </a:r>
            <a:endParaRPr lang="en-US" sz="2000" dirty="0">
              <a:latin typeface="Arial" pitchFamily="34" charset="0"/>
              <a:ea typeface="Arial"/>
              <a:cs typeface="Arial" pitchFamily="34" charset="0"/>
            </a:endParaRPr>
          </a:p>
        </p:txBody>
      </p:sp>
    </p:spTree>
    <p:extLst>
      <p:ext uri="{BB962C8B-B14F-4D97-AF65-F5344CB8AC3E}">
        <p14:creationId xmlns:p14="http://schemas.microsoft.com/office/powerpoint/2010/main" val="2516114400"/>
      </p:ext>
    </p:extLst>
  </p:cSld>
  <p:clrMapOvr>
    <a:masterClrMapping/>
  </p:clrMapOvr>
  <p:transition advTm="15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nodePh="1">
                                  <p:stCondLst>
                                    <p:cond delay="0"/>
                                  </p:stCondLst>
                                  <p:endCondLst>
                                    <p:cond evt="begin" delay="0">
                                      <p:tn val="8"/>
                                    </p:cond>
                                  </p:end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4)">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4)">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4)">
                                      <p:cBhvr>
                                        <p:cTn id="28" dur="2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4)">
                                      <p:cBhvr>
                                        <p:cTn id="33" dur="2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4"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heel(4)">
                                      <p:cBhvr>
                                        <p:cTn id="38" dur="20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heel(4)">
                                      <p:cBhvr>
                                        <p:cTn id="4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8" grpId="0"/>
      <p:bldP spid="10" grpId="0"/>
      <p:bldP spid="11"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l="18500" t="10101" r="20074" b="50000"/>
          <a:stretch>
            <a:fillRect/>
          </a:stretch>
        </p:blipFill>
        <p:spPr bwMode="auto">
          <a:xfrm>
            <a:off x="1692275" y="692150"/>
            <a:ext cx="561657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909"/>
            <a:ext cx="9144000" cy="6878909"/>
          </a:xfrm>
          <a:prstGeom prst="rect">
            <a:avLst/>
          </a:prstGeom>
        </p:spPr>
      </p:pic>
    </p:spTree>
    <p:extLst>
      <p:ext uri="{BB962C8B-B14F-4D97-AF65-F5344CB8AC3E}">
        <p14:creationId xmlns:p14="http://schemas.microsoft.com/office/powerpoint/2010/main" val="21221203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ChangeArrowheads="1"/>
          </p:cNvSpPr>
          <p:nvPr/>
        </p:nvSpPr>
        <p:spPr bwMode="auto">
          <a:xfrm>
            <a:off x="684213" y="5373688"/>
            <a:ext cx="7920037" cy="830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vi-VN" altLang="en-US" sz="2400" b="1"/>
              <a:t>Tên phù thủy độc ác, nham hiểm đã bắt cóc hết sinh vật biển</a:t>
            </a:r>
            <a:endParaRPr lang="en-US" altLang="en-US" sz="2400" b="1"/>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54"/>
            <a:ext cx="9144000" cy="6854546"/>
          </a:xfrm>
          <a:prstGeom prst="rect">
            <a:avLst/>
          </a:prstGeom>
        </p:spPr>
      </p:pic>
    </p:spTree>
    <p:extLst>
      <p:ext uri="{BB962C8B-B14F-4D97-AF65-F5344CB8AC3E}">
        <p14:creationId xmlns:p14="http://schemas.microsoft.com/office/powerpoint/2010/main" val="21259957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684213" y="5373688"/>
            <a:ext cx="360045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t>Em hãy giúp các nàng tiên cá giải cứu các sinh vật biển nhé!</a:t>
            </a: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9" y="0"/>
            <a:ext cx="9132501" cy="7027817"/>
          </a:xfrm>
          <a:prstGeom prst="rect">
            <a:avLst/>
          </a:prstGeom>
        </p:spPr>
      </p:pic>
    </p:spTree>
    <p:extLst>
      <p:ext uri="{BB962C8B-B14F-4D97-AF65-F5344CB8AC3E}">
        <p14:creationId xmlns:p14="http://schemas.microsoft.com/office/powerpoint/2010/main" val="70148915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99"/>
            <a:ext cx="9144000" cy="6976702"/>
          </a:xfrm>
          <a:prstGeom prst="rect">
            <a:avLst/>
          </a:prstGeom>
        </p:spPr>
      </p:pic>
      <p:pic>
        <p:nvPicPr>
          <p:cNvPr id="6147" name="Picture 8">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30550" y="4027488"/>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9">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66188">
            <a:off x="6837363" y="2913063"/>
            <a:ext cx="1706562"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0">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0988" y="2684463"/>
            <a:ext cx="1519237"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11">
            <a:hlinkClick r:id="rId5" action="ppaction://hlinksldjump"/>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99225" y="1041400"/>
            <a:ext cx="15811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2">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479800" y="1065213"/>
            <a:ext cx="218122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4">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909638" y="5484813"/>
            <a:ext cx="17145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5">
            <a:hlinkClick r:id="rId14" action="ppaction://hlinksldjump"/>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25663" y="2254250"/>
            <a:ext cx="14700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6">
            <a:hlinkClick r:id="rId16" action="ppaction://hlinksldjump"/>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951663" y="4189413"/>
            <a:ext cx="1817687"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Notched Right Arrow 1">
            <a:hlinkClick r:id="rId5" action="ppaction://hlinksldjump"/>
            <a:extLst>
              <a:ext uri="{FF2B5EF4-FFF2-40B4-BE49-F238E27FC236}">
                <a16:creationId xmlns:a16="http://schemas.microsoft.com/office/drawing/2014/main" id="{75F52F1E-B8FE-4EBC-886F-524654815D25}"/>
              </a:ext>
            </a:extLst>
          </p:cNvPr>
          <p:cNvSpPr/>
          <p:nvPr/>
        </p:nvSpPr>
        <p:spPr>
          <a:xfrm>
            <a:off x="7451725" y="6021388"/>
            <a:ext cx="1692275" cy="836612"/>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bg1"/>
                </a:solidFill>
              </a:rPr>
              <a:t>VỀ NHÀ THÔI</a:t>
            </a:r>
          </a:p>
        </p:txBody>
      </p:sp>
    </p:spTree>
    <p:extLst>
      <p:ext uri="{BB962C8B-B14F-4D97-AF65-F5344CB8AC3E}">
        <p14:creationId xmlns:p14="http://schemas.microsoft.com/office/powerpoint/2010/main" val="3930004148"/>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147"/>
                    </p:tgtEl>
                  </p:cond>
                </p:stCondLst>
                <p:endSync evt="end" delay="0">
                  <p:rtn val="all"/>
                </p:endSync>
                <p:childTnLst>
                  <p:par>
                    <p:cTn id="3" fill="hold" nodeType="clickPar">
                      <p:stCondLst>
                        <p:cond delay="0"/>
                      </p:stCondLst>
                      <p:childTnLst>
                        <p:par>
                          <p:cTn id="4" fill="hold" nodeType="withGroup">
                            <p:stCondLst>
                              <p:cond delay="0"/>
                            </p:stCondLst>
                            <p:childTnLst>
                              <p:par>
                                <p:cTn id="5" presetID="52" presetClass="exit" presetSubtype="0" fill="hold" nodeType="clickEffect">
                                  <p:stCondLst>
                                    <p:cond delay="0"/>
                                  </p:stCondLst>
                                  <p:childTnLst>
                                    <p:animScale>
                                      <p:cBhvr>
                                        <p:cTn id="6" dur="1000" accel="50000">
                                          <p:stCondLst>
                                            <p:cond delay="0"/>
                                          </p:stCondLst>
                                        </p:cTn>
                                        <p:tgtEl>
                                          <p:spTgt spid="614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 dur="1000" accel="50000">
                                          <p:stCondLst>
                                            <p:cond delay="0"/>
                                          </p:stCondLst>
                                        </p:cTn>
                                        <p:tgtEl>
                                          <p:spTgt spid="6147"/>
                                        </p:tgtEl>
                                        <p:attrNameLst>
                                          <p:attrName>ppt_x</p:attrName>
                                          <p:attrName>ppt_y</p:attrName>
                                        </p:attrNameLst>
                                      </p:cBhvr>
                                    </p:animMotion>
                                    <p:animEffect transition="out" filter="fade">
                                      <p:cBhvr>
                                        <p:cTn id="8" dur="1000"/>
                                        <p:tgtEl>
                                          <p:spTgt spid="6147"/>
                                        </p:tgtEl>
                                      </p:cBhvr>
                                    </p:animEffect>
                                    <p:set>
                                      <p:cBhvr>
                                        <p:cTn id="9" dur="1" fill="hold">
                                          <p:stCondLst>
                                            <p:cond delay="999"/>
                                          </p:stCondLst>
                                        </p:cTn>
                                        <p:tgtEl>
                                          <p:spTgt spid="6147"/>
                                        </p:tgtEl>
                                        <p:attrNameLst>
                                          <p:attrName>style.visibility</p:attrName>
                                        </p:attrNameLst>
                                      </p:cBhvr>
                                      <p:to>
                                        <p:strVal val="hidden"/>
                                      </p:to>
                                    </p:set>
                                  </p:childTnLst>
                                </p:cTn>
                              </p:par>
                            </p:childTnLst>
                          </p:cTn>
                        </p:par>
                      </p:childTnLst>
                    </p:cTn>
                  </p:par>
                </p:childTnLst>
              </p:cTn>
              <p:nextCondLst>
                <p:cond evt="onClick" delay="0">
                  <p:tgtEl>
                    <p:spTgt spid="6147"/>
                  </p:tgtEl>
                </p:cond>
              </p:nextCondLst>
            </p:seq>
            <p:seq concurrent="1" nextAc="seek">
              <p:cTn id="10" restart="whenNotActive" fill="hold" evtFilter="cancelBubble" nodeType="interactiveSeq">
                <p:stCondLst>
                  <p:cond evt="onClick" delay="0">
                    <p:tgtEl>
                      <p:spTgt spid="6148"/>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52" presetClass="exit" presetSubtype="0" fill="hold" nodeType="clickEffect">
                                  <p:stCondLst>
                                    <p:cond delay="0"/>
                                  </p:stCondLst>
                                  <p:childTnLst>
                                    <p:animScale>
                                      <p:cBhvr>
                                        <p:cTn id="14" dur="1000" accel="50000">
                                          <p:stCondLst>
                                            <p:cond delay="0"/>
                                          </p:stCondLst>
                                        </p:cTn>
                                        <p:tgtEl>
                                          <p:spTgt spid="614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 dur="1000" accel="50000">
                                          <p:stCondLst>
                                            <p:cond delay="0"/>
                                          </p:stCondLst>
                                        </p:cTn>
                                        <p:tgtEl>
                                          <p:spTgt spid="6148"/>
                                        </p:tgtEl>
                                        <p:attrNameLst>
                                          <p:attrName>ppt_x</p:attrName>
                                          <p:attrName>ppt_y</p:attrName>
                                        </p:attrNameLst>
                                      </p:cBhvr>
                                    </p:animMotion>
                                    <p:animEffect transition="out" filter="fade">
                                      <p:cBhvr>
                                        <p:cTn id="16" dur="1000"/>
                                        <p:tgtEl>
                                          <p:spTgt spid="6148"/>
                                        </p:tgtEl>
                                      </p:cBhvr>
                                    </p:animEffect>
                                    <p:set>
                                      <p:cBhvr>
                                        <p:cTn id="17" dur="1" fill="hold">
                                          <p:stCondLst>
                                            <p:cond delay="999"/>
                                          </p:stCondLst>
                                        </p:cTn>
                                        <p:tgtEl>
                                          <p:spTgt spid="6148"/>
                                        </p:tgtEl>
                                        <p:attrNameLst>
                                          <p:attrName>style.visibility</p:attrName>
                                        </p:attrNameLst>
                                      </p:cBhvr>
                                      <p:to>
                                        <p:strVal val="hidden"/>
                                      </p:to>
                                    </p:set>
                                  </p:childTnLst>
                                </p:cTn>
                              </p:par>
                            </p:childTnLst>
                          </p:cTn>
                        </p:par>
                      </p:childTnLst>
                    </p:cTn>
                  </p:par>
                </p:childTnLst>
              </p:cTn>
              <p:nextCondLst>
                <p:cond evt="onClick" delay="0">
                  <p:tgtEl>
                    <p:spTgt spid="6148"/>
                  </p:tgtEl>
                </p:cond>
              </p:nextCondLst>
            </p:seq>
            <p:seq concurrent="1" nextAc="seek">
              <p:cTn id="18" restart="whenNotActive" fill="hold" evtFilter="cancelBubble" nodeType="interactiveSeq">
                <p:stCondLst>
                  <p:cond evt="onClick" delay="0">
                    <p:tgtEl>
                      <p:spTgt spid="6149"/>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52" presetClass="exit" presetSubtype="0" fill="hold" nodeType="clickEffect">
                                  <p:stCondLst>
                                    <p:cond delay="0"/>
                                  </p:stCondLst>
                                  <p:childTnLst>
                                    <p:animScale>
                                      <p:cBhvr>
                                        <p:cTn id="22" dur="1000" accel="50000">
                                          <p:stCondLst>
                                            <p:cond delay="0"/>
                                          </p:stCondLst>
                                        </p:cTn>
                                        <p:tgtEl>
                                          <p:spTgt spid="614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3" dur="1000" accel="50000">
                                          <p:stCondLst>
                                            <p:cond delay="0"/>
                                          </p:stCondLst>
                                        </p:cTn>
                                        <p:tgtEl>
                                          <p:spTgt spid="6149"/>
                                        </p:tgtEl>
                                        <p:attrNameLst>
                                          <p:attrName>ppt_x</p:attrName>
                                          <p:attrName>ppt_y</p:attrName>
                                        </p:attrNameLst>
                                      </p:cBhvr>
                                    </p:animMotion>
                                    <p:animEffect transition="out" filter="fade">
                                      <p:cBhvr>
                                        <p:cTn id="24" dur="1000"/>
                                        <p:tgtEl>
                                          <p:spTgt spid="6149"/>
                                        </p:tgtEl>
                                      </p:cBhvr>
                                    </p:animEffect>
                                    <p:set>
                                      <p:cBhvr>
                                        <p:cTn id="25" dur="1" fill="hold">
                                          <p:stCondLst>
                                            <p:cond delay="999"/>
                                          </p:stCondLst>
                                        </p:cTn>
                                        <p:tgtEl>
                                          <p:spTgt spid="6149"/>
                                        </p:tgtEl>
                                        <p:attrNameLst>
                                          <p:attrName>style.visibility</p:attrName>
                                        </p:attrNameLst>
                                      </p:cBhvr>
                                      <p:to>
                                        <p:strVal val="hidden"/>
                                      </p:to>
                                    </p:set>
                                  </p:childTnLst>
                                </p:cTn>
                              </p:par>
                            </p:childTnLst>
                          </p:cTn>
                        </p:par>
                      </p:childTnLst>
                    </p:cTn>
                  </p:par>
                </p:childTnLst>
              </p:cTn>
              <p:nextCondLst>
                <p:cond evt="onClick" delay="0">
                  <p:tgtEl>
                    <p:spTgt spid="6149"/>
                  </p:tgtEl>
                </p:cond>
              </p:nextCondLst>
            </p:seq>
            <p:seq concurrent="1" nextAc="seek">
              <p:cTn id="26" restart="whenNotActive" fill="hold" evtFilter="cancelBubble" nodeType="interactiveSeq">
                <p:stCondLst>
                  <p:cond evt="onClick" delay="0">
                    <p:tgtEl>
                      <p:spTgt spid="6150"/>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52" presetClass="exit" presetSubtype="0" fill="hold" nodeType="clickEffect">
                                  <p:stCondLst>
                                    <p:cond delay="0"/>
                                  </p:stCondLst>
                                  <p:childTnLst>
                                    <p:animScale>
                                      <p:cBhvr>
                                        <p:cTn id="30" dur="1000" accel="50000">
                                          <p:stCondLst>
                                            <p:cond delay="0"/>
                                          </p:stCondLst>
                                        </p:cTn>
                                        <p:tgtEl>
                                          <p:spTgt spid="615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1" dur="1000" accel="50000">
                                          <p:stCondLst>
                                            <p:cond delay="0"/>
                                          </p:stCondLst>
                                        </p:cTn>
                                        <p:tgtEl>
                                          <p:spTgt spid="6150"/>
                                        </p:tgtEl>
                                        <p:attrNameLst>
                                          <p:attrName>ppt_x</p:attrName>
                                          <p:attrName>ppt_y</p:attrName>
                                        </p:attrNameLst>
                                      </p:cBhvr>
                                    </p:animMotion>
                                    <p:animEffect transition="out" filter="fade">
                                      <p:cBhvr>
                                        <p:cTn id="32" dur="1000"/>
                                        <p:tgtEl>
                                          <p:spTgt spid="6150"/>
                                        </p:tgtEl>
                                      </p:cBhvr>
                                    </p:animEffect>
                                    <p:set>
                                      <p:cBhvr>
                                        <p:cTn id="33" dur="1" fill="hold">
                                          <p:stCondLst>
                                            <p:cond delay="999"/>
                                          </p:stCondLst>
                                        </p:cTn>
                                        <p:tgtEl>
                                          <p:spTgt spid="6150"/>
                                        </p:tgtEl>
                                        <p:attrNameLst>
                                          <p:attrName>style.visibility</p:attrName>
                                        </p:attrNameLst>
                                      </p:cBhvr>
                                      <p:to>
                                        <p:strVal val="hidden"/>
                                      </p:to>
                                    </p:set>
                                  </p:childTnLst>
                                </p:cTn>
                              </p:par>
                            </p:childTnLst>
                          </p:cTn>
                        </p:par>
                      </p:childTnLst>
                    </p:cTn>
                  </p:par>
                </p:childTnLst>
              </p:cTn>
              <p:nextCondLst>
                <p:cond evt="onClick" delay="0">
                  <p:tgtEl>
                    <p:spTgt spid="6150"/>
                  </p:tgtEl>
                </p:cond>
              </p:nextCondLst>
            </p:seq>
            <p:seq concurrent="1" nextAc="seek">
              <p:cTn id="34" restart="whenNotActive" fill="hold" evtFilter="cancelBubble" nodeType="interactiveSeq">
                <p:stCondLst>
                  <p:cond evt="onClick" delay="0">
                    <p:tgtEl>
                      <p:spTgt spid="6151"/>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52" presetClass="exit" presetSubtype="0" fill="hold" nodeType="clickEffect">
                                  <p:stCondLst>
                                    <p:cond delay="0"/>
                                  </p:stCondLst>
                                  <p:childTnLst>
                                    <p:animScale>
                                      <p:cBhvr>
                                        <p:cTn id="38" dur="1000" accel="50000">
                                          <p:stCondLst>
                                            <p:cond delay="0"/>
                                          </p:stCondLst>
                                        </p:cTn>
                                        <p:tgtEl>
                                          <p:spTgt spid="615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9" dur="1000" accel="50000">
                                          <p:stCondLst>
                                            <p:cond delay="0"/>
                                          </p:stCondLst>
                                        </p:cTn>
                                        <p:tgtEl>
                                          <p:spTgt spid="6151"/>
                                        </p:tgtEl>
                                        <p:attrNameLst>
                                          <p:attrName>ppt_x</p:attrName>
                                          <p:attrName>ppt_y</p:attrName>
                                        </p:attrNameLst>
                                      </p:cBhvr>
                                    </p:animMotion>
                                    <p:animEffect transition="out" filter="fade">
                                      <p:cBhvr>
                                        <p:cTn id="40" dur="1000"/>
                                        <p:tgtEl>
                                          <p:spTgt spid="6151"/>
                                        </p:tgtEl>
                                      </p:cBhvr>
                                    </p:animEffect>
                                    <p:set>
                                      <p:cBhvr>
                                        <p:cTn id="41" dur="1" fill="hold">
                                          <p:stCondLst>
                                            <p:cond delay="999"/>
                                          </p:stCondLst>
                                        </p:cTn>
                                        <p:tgtEl>
                                          <p:spTgt spid="6151"/>
                                        </p:tgtEl>
                                        <p:attrNameLst>
                                          <p:attrName>style.visibility</p:attrName>
                                        </p:attrNameLst>
                                      </p:cBhvr>
                                      <p:to>
                                        <p:strVal val="hidden"/>
                                      </p:to>
                                    </p:set>
                                  </p:childTnLst>
                                </p:cTn>
                              </p:par>
                            </p:childTnLst>
                          </p:cTn>
                        </p:par>
                      </p:childTnLst>
                    </p:cTn>
                  </p:par>
                </p:childTnLst>
              </p:cTn>
              <p:nextCondLst>
                <p:cond evt="onClick" delay="0">
                  <p:tgtEl>
                    <p:spTgt spid="6151"/>
                  </p:tgtEl>
                </p:cond>
              </p:nextCondLst>
            </p:seq>
            <p:seq concurrent="1" nextAc="seek">
              <p:cTn id="42" restart="whenNotActive" fill="hold" evtFilter="cancelBubble" nodeType="interactiveSeq">
                <p:stCondLst>
                  <p:cond evt="onClick" delay="0">
                    <p:tgtEl>
                      <p:spTgt spid="6152"/>
                    </p:tgtEl>
                  </p:cond>
                </p:stCondLst>
                <p:endSync evt="end" delay="0">
                  <p:rtn val="all"/>
                </p:endSync>
                <p:childTnLst>
                  <p:par>
                    <p:cTn id="43" fill="hold" nodeType="clickPar">
                      <p:stCondLst>
                        <p:cond delay="0"/>
                      </p:stCondLst>
                      <p:childTnLst>
                        <p:par>
                          <p:cTn id="44" fill="hold" nodeType="withGroup">
                            <p:stCondLst>
                              <p:cond delay="0"/>
                            </p:stCondLst>
                            <p:childTnLst>
                              <p:par>
                                <p:cTn id="45" presetID="52" presetClass="exit" presetSubtype="0" fill="hold" nodeType="clickEffect">
                                  <p:stCondLst>
                                    <p:cond delay="0"/>
                                  </p:stCondLst>
                                  <p:childTnLst>
                                    <p:animScale>
                                      <p:cBhvr>
                                        <p:cTn id="46" dur="1000" accel="50000">
                                          <p:stCondLst>
                                            <p:cond delay="0"/>
                                          </p:stCondLst>
                                        </p:cTn>
                                        <p:tgtEl>
                                          <p:spTgt spid="615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47" dur="1000" accel="50000">
                                          <p:stCondLst>
                                            <p:cond delay="0"/>
                                          </p:stCondLst>
                                        </p:cTn>
                                        <p:tgtEl>
                                          <p:spTgt spid="6152"/>
                                        </p:tgtEl>
                                        <p:attrNameLst>
                                          <p:attrName>ppt_x</p:attrName>
                                          <p:attrName>ppt_y</p:attrName>
                                        </p:attrNameLst>
                                      </p:cBhvr>
                                    </p:animMotion>
                                    <p:animEffect transition="out" filter="fade">
                                      <p:cBhvr>
                                        <p:cTn id="48" dur="1000"/>
                                        <p:tgtEl>
                                          <p:spTgt spid="6152"/>
                                        </p:tgtEl>
                                      </p:cBhvr>
                                    </p:animEffect>
                                    <p:set>
                                      <p:cBhvr>
                                        <p:cTn id="49" dur="1" fill="hold">
                                          <p:stCondLst>
                                            <p:cond delay="999"/>
                                          </p:stCondLst>
                                        </p:cTn>
                                        <p:tgtEl>
                                          <p:spTgt spid="6152"/>
                                        </p:tgtEl>
                                        <p:attrNameLst>
                                          <p:attrName>style.visibility</p:attrName>
                                        </p:attrNameLst>
                                      </p:cBhvr>
                                      <p:to>
                                        <p:strVal val="hidden"/>
                                      </p:to>
                                    </p:set>
                                  </p:childTnLst>
                                </p:cTn>
                              </p:par>
                            </p:childTnLst>
                          </p:cTn>
                        </p:par>
                      </p:childTnLst>
                    </p:cTn>
                  </p:par>
                </p:childTnLst>
              </p:cTn>
              <p:nextCondLst>
                <p:cond evt="onClick" delay="0">
                  <p:tgtEl>
                    <p:spTgt spid="6152"/>
                  </p:tgtEl>
                </p:cond>
              </p:nextCondLst>
            </p:seq>
            <p:seq concurrent="1" nextAc="seek">
              <p:cTn id="50" restart="whenNotActive" fill="hold" evtFilter="cancelBubble" nodeType="interactiveSeq">
                <p:stCondLst>
                  <p:cond evt="onClick" delay="0">
                    <p:tgtEl>
                      <p:spTgt spid="6153"/>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52" presetClass="exit" presetSubtype="0" fill="hold" nodeType="clickEffect">
                                  <p:stCondLst>
                                    <p:cond delay="0"/>
                                  </p:stCondLst>
                                  <p:childTnLst>
                                    <p:animScale>
                                      <p:cBhvr>
                                        <p:cTn id="54" dur="1000" accel="50000">
                                          <p:stCondLst>
                                            <p:cond delay="0"/>
                                          </p:stCondLst>
                                        </p:cTn>
                                        <p:tgtEl>
                                          <p:spTgt spid="615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55" dur="1000" accel="50000">
                                          <p:stCondLst>
                                            <p:cond delay="0"/>
                                          </p:stCondLst>
                                        </p:cTn>
                                        <p:tgtEl>
                                          <p:spTgt spid="6153"/>
                                        </p:tgtEl>
                                        <p:attrNameLst>
                                          <p:attrName>ppt_x</p:attrName>
                                          <p:attrName>ppt_y</p:attrName>
                                        </p:attrNameLst>
                                      </p:cBhvr>
                                    </p:animMotion>
                                    <p:animEffect transition="out" filter="fade">
                                      <p:cBhvr>
                                        <p:cTn id="56" dur="1000"/>
                                        <p:tgtEl>
                                          <p:spTgt spid="6153"/>
                                        </p:tgtEl>
                                      </p:cBhvr>
                                    </p:animEffect>
                                    <p:set>
                                      <p:cBhvr>
                                        <p:cTn id="57" dur="1" fill="hold">
                                          <p:stCondLst>
                                            <p:cond delay="999"/>
                                          </p:stCondLst>
                                        </p:cTn>
                                        <p:tgtEl>
                                          <p:spTgt spid="6153"/>
                                        </p:tgtEl>
                                        <p:attrNameLst>
                                          <p:attrName>style.visibility</p:attrName>
                                        </p:attrNameLst>
                                      </p:cBhvr>
                                      <p:to>
                                        <p:strVal val="hidden"/>
                                      </p:to>
                                    </p:set>
                                  </p:childTnLst>
                                </p:cTn>
                              </p:par>
                            </p:childTnLst>
                          </p:cTn>
                        </p:par>
                      </p:childTnLst>
                    </p:cTn>
                  </p:par>
                </p:childTnLst>
              </p:cTn>
              <p:nextCondLst>
                <p:cond evt="onClick" delay="0">
                  <p:tgtEl>
                    <p:spTgt spid="6153"/>
                  </p:tgtEl>
                </p:cond>
              </p:nextCondLst>
            </p:seq>
            <p:seq concurrent="1" nextAc="seek">
              <p:cTn id="58" restart="whenNotActive" fill="hold" evtFilter="cancelBubble" nodeType="interactiveSeq">
                <p:stCondLst>
                  <p:cond evt="onClick" delay="0">
                    <p:tgtEl>
                      <p:spTgt spid="6154"/>
                    </p:tgtEl>
                  </p:cond>
                </p:stCondLst>
                <p:endSync evt="end" delay="0">
                  <p:rtn val="all"/>
                </p:endSync>
                <p:childTnLst>
                  <p:par>
                    <p:cTn id="59" fill="hold" nodeType="clickPar">
                      <p:stCondLst>
                        <p:cond delay="0"/>
                      </p:stCondLst>
                      <p:childTnLst>
                        <p:par>
                          <p:cTn id="60" fill="hold" nodeType="withGroup">
                            <p:stCondLst>
                              <p:cond delay="0"/>
                            </p:stCondLst>
                            <p:childTnLst>
                              <p:par>
                                <p:cTn id="61" presetID="52" presetClass="exit" presetSubtype="0" fill="hold" nodeType="clickEffect">
                                  <p:stCondLst>
                                    <p:cond delay="0"/>
                                  </p:stCondLst>
                                  <p:childTnLst>
                                    <p:animScale>
                                      <p:cBhvr>
                                        <p:cTn id="62" dur="1000" accel="50000">
                                          <p:stCondLst>
                                            <p:cond delay="0"/>
                                          </p:stCondLst>
                                        </p:cTn>
                                        <p:tgtEl>
                                          <p:spTgt spid="615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3" dur="1000" accel="50000">
                                          <p:stCondLst>
                                            <p:cond delay="0"/>
                                          </p:stCondLst>
                                        </p:cTn>
                                        <p:tgtEl>
                                          <p:spTgt spid="6154"/>
                                        </p:tgtEl>
                                        <p:attrNameLst>
                                          <p:attrName>ppt_x</p:attrName>
                                          <p:attrName>ppt_y</p:attrName>
                                        </p:attrNameLst>
                                      </p:cBhvr>
                                    </p:animMotion>
                                    <p:animEffect transition="out" filter="fade">
                                      <p:cBhvr>
                                        <p:cTn id="64" dur="1000"/>
                                        <p:tgtEl>
                                          <p:spTgt spid="6154"/>
                                        </p:tgtEl>
                                      </p:cBhvr>
                                    </p:animEffect>
                                    <p:set>
                                      <p:cBhvr>
                                        <p:cTn id="65" dur="1" fill="hold">
                                          <p:stCondLst>
                                            <p:cond delay="999"/>
                                          </p:stCondLst>
                                        </p:cTn>
                                        <p:tgtEl>
                                          <p:spTgt spid="6154"/>
                                        </p:tgtEl>
                                        <p:attrNameLst>
                                          <p:attrName>style.visibility</p:attrName>
                                        </p:attrNameLst>
                                      </p:cBhvr>
                                      <p:to>
                                        <p:strVal val="hidden"/>
                                      </p:to>
                                    </p:set>
                                  </p:childTnLst>
                                </p:cTn>
                              </p:par>
                            </p:childTnLst>
                          </p:cTn>
                        </p:par>
                      </p:childTnLst>
                    </p:cTn>
                  </p:par>
                </p:childTnLst>
              </p:cTn>
              <p:nextCondLst>
                <p:cond evt="onClick" delay="0">
                  <p:tgtEl>
                    <p:spTgt spid="615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8965"/>
            <a:ext cx="9313817" cy="6876965"/>
          </a:xfrm>
          <a:prstGeom prst="rect">
            <a:avLst/>
          </a:prstGeom>
        </p:spPr>
      </p:pic>
      <p:sp>
        <p:nvSpPr>
          <p:cNvPr id="23554" name="Text Box 3"/>
          <p:cNvSpPr txBox="1">
            <a:spLocks noChangeArrowheads="1"/>
          </p:cNvSpPr>
          <p:nvPr/>
        </p:nvSpPr>
        <p:spPr bwMode="auto">
          <a:xfrm>
            <a:off x="1908175" y="914400"/>
            <a:ext cx="54340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en-US" altLang="en-US" sz="3600"/>
          </a:p>
        </p:txBody>
      </p:sp>
      <p:sp>
        <p:nvSpPr>
          <p:cNvPr id="23555"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 name="Oval 3">
            <a:extLst>
              <a:ext uri="{FF2B5EF4-FFF2-40B4-BE49-F238E27FC236}">
                <a16:creationId xmlns:a16="http://schemas.microsoft.com/office/drawing/2014/main" id="{18CF49CB-847E-41E3-A201-23C8EE181E6E}"/>
              </a:ext>
            </a:extLst>
          </p:cNvPr>
          <p:cNvSpPr/>
          <p:nvPr/>
        </p:nvSpPr>
        <p:spPr>
          <a:xfrm>
            <a:off x="7161213" y="461963"/>
            <a:ext cx="1152525" cy="1152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a:extLst>
              <a:ext uri="{FF2B5EF4-FFF2-40B4-BE49-F238E27FC236}">
                <a16:creationId xmlns:a16="http://schemas.microsoft.com/office/drawing/2014/main" id="{6195B5AB-0181-4110-B657-B21ECC88F0E6}"/>
              </a:ext>
            </a:extLst>
          </p:cNvPr>
          <p:cNvSpPr/>
          <p:nvPr/>
        </p:nvSpPr>
        <p:spPr>
          <a:xfrm>
            <a:off x="7091363" y="1830388"/>
            <a:ext cx="785812" cy="7223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3558"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8775" y="4222750"/>
            <a:ext cx="1519238"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Callout 8">
            <a:extLst>
              <a:ext uri="{FF2B5EF4-FFF2-40B4-BE49-F238E27FC236}">
                <a16:creationId xmlns:a16="http://schemas.microsoft.com/office/drawing/2014/main" id="{EBEB8EB9-488D-437D-905F-5C2FBA14AEDD}"/>
              </a:ext>
            </a:extLst>
          </p:cNvPr>
          <p:cNvSpPr/>
          <p:nvPr/>
        </p:nvSpPr>
        <p:spPr>
          <a:xfrm>
            <a:off x="-95250" y="-28575"/>
            <a:ext cx="8313738" cy="3717925"/>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1 </a:t>
            </a:r>
            <a:r>
              <a:rPr lang="en-US" sz="2300" b="1" dirty="0" err="1">
                <a:solidFill>
                  <a:srgbClr val="0070C0"/>
                </a:solidFill>
                <a:latin typeface="Times New Roman" panose="02020603050405020304" pitchFamily="18" charset="0"/>
                <a:cs typeface="Times New Roman" panose="02020603050405020304" pitchFamily="18" charset="0"/>
              </a:rPr>
              <a:t>Ngôi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gì</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A. </a:t>
            </a:r>
            <a:r>
              <a:rPr lang="en-US" sz="2300" b="1" dirty="0" err="1">
                <a:solidFill>
                  <a:srgbClr val="0070C0"/>
                </a:solidFill>
                <a:latin typeface="Times New Roman" panose="02020603050405020304" pitchFamily="18" charset="0"/>
                <a:cs typeface="Times New Roman" panose="02020603050405020304" pitchFamily="18" charset="0"/>
              </a:rPr>
              <a:t>Giúp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cuộc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sống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trở</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nên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tiện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nghi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hơn</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B. </a:t>
            </a:r>
            <a:r>
              <a:rPr lang="en-US" sz="2300" b="1" dirty="0" err="1">
                <a:solidFill>
                  <a:srgbClr val="0070C0"/>
                </a:solidFill>
                <a:latin typeface="Times New Roman" panose="02020603050405020304" pitchFamily="18" charset="0"/>
                <a:cs typeface="Times New Roman" panose="02020603050405020304" pitchFamily="18" charset="0"/>
              </a:rPr>
              <a:t>Đảm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bảo</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ninh</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toàn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kiệm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C. </a:t>
            </a:r>
            <a:r>
              <a:rPr lang="en-US" sz="2300" b="1" dirty="0" err="1">
                <a:solidFill>
                  <a:srgbClr val="0070C0"/>
                </a:solidFill>
                <a:latin typeface="Times New Roman" panose="02020603050405020304" pitchFamily="18" charset="0"/>
                <a:cs typeface="Times New Roman" panose="02020603050405020304" pitchFamily="18" charset="0"/>
              </a:rPr>
              <a:t>Giúp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cuộc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sống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trở</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nên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tiện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nghi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hơn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đảm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bảo</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anh</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ninh</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toàn</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D. </a:t>
            </a:r>
            <a:r>
              <a:rPr lang="en-US" sz="2300" b="1" dirty="0" err="1">
                <a:solidFill>
                  <a:srgbClr val="0070C0"/>
                </a:solidFill>
                <a:latin typeface="Times New Roman" panose="02020603050405020304" pitchFamily="18" charset="0"/>
                <a:cs typeface="Times New Roman" panose="02020603050405020304" pitchFamily="18" charset="0"/>
              </a:rPr>
              <a:t>Giúp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cuộc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sống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trở</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nên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tiện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nghi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hơn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đảm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bảo</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ninh</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toàn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kiệm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endParaRPr lang="en-US" sz="2300" b="1" dirty="0">
              <a:solidFill>
                <a:srgbClr val="0070C0"/>
              </a:solidFill>
              <a:latin typeface="Times New Roman" panose="02020603050405020304" pitchFamily="18" charset="0"/>
              <a:cs typeface="Times New Roman" panose="02020603050405020304" pitchFamily="18" charset="0"/>
            </a:endParaRPr>
          </a:p>
        </p:txBody>
      </p:sp>
      <p:sp>
        <p:nvSpPr>
          <p:cNvPr id="10" name="Oval Callout 9">
            <a:extLst>
              <a:ext uri="{FF2B5EF4-FFF2-40B4-BE49-F238E27FC236}">
                <a16:creationId xmlns:a16="http://schemas.microsoft.com/office/drawing/2014/main" id="{125C8F7A-ED96-4BA9-94A7-A0622600DF1E}"/>
              </a:ext>
            </a:extLst>
          </p:cNvPr>
          <p:cNvSpPr/>
          <p:nvPr/>
        </p:nvSpPr>
        <p:spPr>
          <a:xfrm>
            <a:off x="3132138" y="3500438"/>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a:t>
            </a:r>
            <a:r>
              <a:rPr lang="en-US" sz="2400" dirty="0">
                <a:solidFill>
                  <a:srgbClr val="C00000"/>
                </a:solidFill>
              </a:rPr>
              <a:t> : D</a:t>
            </a:r>
          </a:p>
        </p:txBody>
      </p:sp>
    </p:spTree>
    <p:extLst>
      <p:ext uri="{BB962C8B-B14F-4D97-AF65-F5344CB8AC3E}">
        <p14:creationId xmlns:p14="http://schemas.microsoft.com/office/powerpoint/2010/main" val="39491403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43"/>
            <a:ext cx="9144000" cy="6875086"/>
          </a:xfrm>
          <a:prstGeom prst="rect">
            <a:avLst/>
          </a:prstGeom>
        </p:spPr>
      </p:pic>
      <p:sp>
        <p:nvSpPr>
          <p:cNvPr id="2" name="Oval Callout 1">
            <a:extLst>
              <a:ext uri="{FF2B5EF4-FFF2-40B4-BE49-F238E27FC236}">
                <a16:creationId xmlns:a16="http://schemas.microsoft.com/office/drawing/2014/main" id="{B1BC2173-81BF-4B92-AE64-B7B2F48D0E68}"/>
              </a:ext>
            </a:extLst>
          </p:cNvPr>
          <p:cNvSpPr/>
          <p:nvPr/>
        </p:nvSpPr>
        <p:spPr>
          <a:xfrm>
            <a:off x="250825" y="0"/>
            <a:ext cx="5905500"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2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những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hệ</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thống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gì</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trong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a:t>
            </a:r>
          </a:p>
          <a:p>
            <a:pPr>
              <a:defRPr/>
            </a:pPr>
            <a:r>
              <a:rPr lang="en-US" sz="2300" b="1" dirty="0">
                <a:solidFill>
                  <a:srgbClr val="0070C0"/>
                </a:solidFill>
                <a:latin typeface="Times New Roman" panose="02020603050405020304" pitchFamily="18" charset="0"/>
                <a:cs typeface="Times New Roman" panose="02020603050405020304" pitchFamily="18" charset="0"/>
              </a:rPr>
              <a:t> A. </a:t>
            </a:r>
            <a:r>
              <a:rPr lang="en-US" sz="2300" b="1" dirty="0" err="1">
                <a:solidFill>
                  <a:srgbClr val="0070C0"/>
                </a:solidFill>
                <a:latin typeface="Times New Roman" panose="02020603050405020304" pitchFamily="18" charset="0"/>
                <a:cs typeface="Times New Roman" panose="02020603050405020304" pitchFamily="18" charset="0"/>
              </a:rPr>
              <a:t>Hệ</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thống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điều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khiển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tự</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động</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B. </a:t>
            </a:r>
            <a:r>
              <a:rPr lang="en-US" sz="2300" b="1" dirty="0" err="1">
                <a:solidFill>
                  <a:srgbClr val="0070C0"/>
                </a:solidFill>
                <a:latin typeface="Times New Roman" panose="02020603050405020304" pitchFamily="18" charset="0"/>
                <a:cs typeface="Times New Roman" panose="02020603050405020304" pitchFamily="18" charset="0"/>
              </a:rPr>
              <a:t>Hệ</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thống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bán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tự</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động</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C. </a:t>
            </a:r>
            <a:r>
              <a:rPr lang="en-US" sz="2300" b="1" dirty="0" err="1">
                <a:solidFill>
                  <a:srgbClr val="0070C0"/>
                </a:solidFill>
                <a:latin typeface="Times New Roman" panose="02020603050405020304" pitchFamily="18" charset="0"/>
                <a:cs typeface="Times New Roman" panose="02020603050405020304" pitchFamily="18" charset="0"/>
              </a:rPr>
              <a:t>Cả</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hai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đáp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án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trên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đúng</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D. </a:t>
            </a:r>
            <a:r>
              <a:rPr lang="en-US" sz="2300" b="1" dirty="0" err="1">
                <a:solidFill>
                  <a:srgbClr val="0070C0"/>
                </a:solidFill>
                <a:latin typeface="Times New Roman" panose="02020603050405020304" pitchFamily="18" charset="0"/>
                <a:cs typeface="Times New Roman" panose="02020603050405020304" pitchFamily="18" charset="0"/>
              </a:rPr>
              <a:t>Cả</a:t>
            </a:r>
            <a:r>
              <a:rPr lang="en-US" sz="2300" b="1" dirty="0">
                <a:solidFill>
                  <a:srgbClr val="0070C0"/>
                </a:solidFill>
                <a:latin typeface="Times New Roman" panose="02020603050405020304" pitchFamily="18" charset="0"/>
                <a:cs typeface="Times New Roman" panose="02020603050405020304" pitchFamily="18" charset="0"/>
              </a:rPr>
              <a:t> 2 </a:t>
            </a:r>
            <a:r>
              <a:rPr lang="en-US" sz="2300" b="1" dirty="0" err="1">
                <a:solidFill>
                  <a:srgbClr val="0070C0"/>
                </a:solidFill>
                <a:latin typeface="Times New Roman" panose="02020603050405020304" pitchFamily="18" charset="0"/>
                <a:cs typeface="Times New Roman" panose="02020603050405020304" pitchFamily="18" charset="0"/>
              </a:rPr>
              <a:t>đáp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án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trên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sai</a:t>
            </a:r>
            <a:endParaRPr lang="en-US" sz="2300" b="1" dirty="0">
              <a:solidFill>
                <a:srgbClr val="0070C0"/>
              </a:solidFill>
              <a:latin typeface="Times New Roman" panose="02020603050405020304" pitchFamily="18" charset="0"/>
              <a:cs typeface="Times New Roman" panose="02020603050405020304" pitchFamily="18" charset="0"/>
            </a:endParaRPr>
          </a:p>
        </p:txBody>
      </p:sp>
      <p:sp>
        <p:nvSpPr>
          <p:cNvPr id="4" name="Oval Callout 3">
            <a:extLst>
              <a:ext uri="{FF2B5EF4-FFF2-40B4-BE49-F238E27FC236}">
                <a16:creationId xmlns:a16="http://schemas.microsoft.com/office/drawing/2014/main" id="{AD32D0EA-88BA-4688-B88A-C72025DA85B3}"/>
              </a:ext>
            </a:extLst>
          </p:cNvPr>
          <p:cNvSpPr/>
          <p:nvPr/>
        </p:nvSpPr>
        <p:spPr>
          <a:xfrm>
            <a:off x="3132138" y="3500438"/>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a:t>
            </a:r>
            <a:r>
              <a:rPr lang="en-US" sz="2400" dirty="0">
                <a:solidFill>
                  <a:srgbClr val="C00000"/>
                </a:solidFill>
              </a:rPr>
              <a:t>: C</a:t>
            </a:r>
          </a:p>
        </p:txBody>
      </p:sp>
      <p:sp>
        <p:nvSpPr>
          <p:cNvPr id="24580"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4581" name="Picture 1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288" y="3989388"/>
            <a:ext cx="2001837" cy="233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7645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8965"/>
            <a:ext cx="9313817" cy="6876965"/>
          </a:xfrm>
          <a:prstGeom prst="rect">
            <a:avLst/>
          </a:prstGeom>
        </p:spPr>
      </p:pic>
      <p:sp>
        <p:nvSpPr>
          <p:cNvPr id="25602"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5603"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0113" y="4460875"/>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a:extLst>
              <a:ext uri="{FF2B5EF4-FFF2-40B4-BE49-F238E27FC236}">
                <a16:creationId xmlns:a16="http://schemas.microsoft.com/office/drawing/2014/main" id="{662BA505-4C25-440C-A63C-CDD6647BE1B1}"/>
              </a:ext>
            </a:extLst>
          </p:cNvPr>
          <p:cNvSpPr/>
          <p:nvPr/>
        </p:nvSpPr>
        <p:spPr>
          <a:xfrm>
            <a:off x="900113" y="0"/>
            <a:ext cx="5111750"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3 </a:t>
            </a:r>
            <a:r>
              <a:rPr lang="en-US" sz="2300" b="1" dirty="0" err="1">
                <a:solidFill>
                  <a:srgbClr val="0070C0"/>
                </a:solidFill>
                <a:latin typeface="Times New Roman" panose="02020603050405020304" pitchFamily="18" charset="0"/>
                <a:cs typeface="Times New Roman" panose="02020603050405020304" pitchFamily="18" charset="0"/>
              </a:rPr>
              <a:t>Ngôi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mấy</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đặc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điểm</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A. 3</a:t>
            </a:r>
          </a:p>
          <a:p>
            <a:pPr>
              <a:defRPr/>
            </a:pPr>
            <a:r>
              <a:rPr lang="en-US" sz="2300" b="1" dirty="0">
                <a:solidFill>
                  <a:srgbClr val="0070C0"/>
                </a:solidFill>
                <a:latin typeface="Times New Roman" panose="02020603050405020304" pitchFamily="18" charset="0"/>
                <a:cs typeface="Times New Roman" panose="02020603050405020304" pitchFamily="18" charset="0"/>
              </a:rPr>
              <a:t>B. 4</a:t>
            </a:r>
          </a:p>
          <a:p>
            <a:pPr>
              <a:defRPr/>
            </a:pPr>
            <a:r>
              <a:rPr lang="en-US" sz="2300" b="1" dirty="0">
                <a:solidFill>
                  <a:srgbClr val="0070C0"/>
                </a:solidFill>
                <a:latin typeface="Times New Roman" panose="02020603050405020304" pitchFamily="18" charset="0"/>
                <a:cs typeface="Times New Roman" panose="02020603050405020304" pitchFamily="18" charset="0"/>
              </a:rPr>
              <a:t>C. 5</a:t>
            </a:r>
          </a:p>
          <a:p>
            <a:pPr>
              <a:defRPr/>
            </a:pPr>
            <a:r>
              <a:rPr lang="en-US" sz="2300" b="1" dirty="0">
                <a:solidFill>
                  <a:srgbClr val="0070C0"/>
                </a:solidFill>
                <a:latin typeface="Times New Roman" panose="02020603050405020304" pitchFamily="18" charset="0"/>
                <a:cs typeface="Times New Roman" panose="02020603050405020304" pitchFamily="18" charset="0"/>
              </a:rPr>
              <a:t>D. 6</a:t>
            </a:r>
          </a:p>
          <a:p>
            <a:pPr>
              <a:defRPr/>
            </a:pPr>
            <a:endParaRPr lang="en-US" sz="2300" b="1" dirty="0">
              <a:solidFill>
                <a:srgbClr val="0070C0"/>
              </a:solidFill>
              <a:latin typeface="Times New Roman" panose="02020603050405020304" pitchFamily="18" charset="0"/>
              <a:cs typeface="Times New Roman" panose="02020603050405020304" pitchFamily="18" charset="0"/>
            </a:endParaRPr>
          </a:p>
        </p:txBody>
      </p:sp>
      <p:sp>
        <p:nvSpPr>
          <p:cNvPr id="6" name="Oval Callout 5">
            <a:extLst>
              <a:ext uri="{FF2B5EF4-FFF2-40B4-BE49-F238E27FC236}">
                <a16:creationId xmlns:a16="http://schemas.microsoft.com/office/drawing/2014/main" id="{15056E9A-1AAD-4791-9EF3-A40B443C2542}"/>
              </a:ext>
            </a:extLst>
          </p:cNvPr>
          <p:cNvSpPr/>
          <p:nvPr/>
        </p:nvSpPr>
        <p:spPr>
          <a:xfrm>
            <a:off x="3132138" y="3500438"/>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a:t>
            </a:r>
            <a:r>
              <a:rPr lang="en-US" sz="2400" dirty="0">
                <a:solidFill>
                  <a:srgbClr val="C00000"/>
                </a:solidFill>
              </a:rPr>
              <a:t>: A</a:t>
            </a:r>
          </a:p>
        </p:txBody>
      </p:sp>
    </p:spTree>
    <p:extLst>
      <p:ext uri="{BB962C8B-B14F-4D97-AF65-F5344CB8AC3E}">
        <p14:creationId xmlns:p14="http://schemas.microsoft.com/office/powerpoint/2010/main" val="13012143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43"/>
            <a:ext cx="9144000" cy="6875086"/>
          </a:xfrm>
          <a:prstGeom prst="rect">
            <a:avLst/>
          </a:prstGeom>
        </p:spPr>
      </p:pic>
      <p:sp>
        <p:nvSpPr>
          <p:cNvPr id="26626"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6627"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539750" y="4941888"/>
            <a:ext cx="1817688"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5DC70EEB-55C7-48AD-B5C8-8C42BFEEA6BE}"/>
              </a:ext>
            </a:extLst>
          </p:cNvPr>
          <p:cNvSpPr/>
          <p:nvPr/>
        </p:nvSpPr>
        <p:spPr>
          <a:xfrm>
            <a:off x="900113" y="0"/>
            <a:ext cx="6264275"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4  </a:t>
            </a:r>
            <a:r>
              <a:rPr lang="en-US" sz="2300" b="1" dirty="0" err="1">
                <a:solidFill>
                  <a:srgbClr val="0070C0"/>
                </a:solidFill>
                <a:latin typeface="Times New Roman" panose="02020603050405020304" pitchFamily="18" charset="0"/>
                <a:cs typeface="Times New Roman" panose="02020603050405020304" pitchFamily="18" charset="0"/>
              </a:rPr>
              <a:t>sử</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kiệm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và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hiệu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quả</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được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hiểu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là</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A. </a:t>
            </a:r>
            <a:r>
              <a:rPr lang="en-US" sz="2300" b="1" dirty="0" err="1">
                <a:solidFill>
                  <a:srgbClr val="0070C0"/>
                </a:solidFill>
                <a:latin typeface="Times New Roman" panose="02020603050405020304" pitchFamily="18" charset="0"/>
                <a:cs typeface="Times New Roman" panose="02020603050405020304" pitchFamily="18" charset="0"/>
              </a:rPr>
              <a:t>sử</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đúng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lúc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đúng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chỗ</a:t>
            </a:r>
            <a:r>
              <a:rPr lang="en-US" sz="2300" b="1" dirty="0">
                <a:solidFill>
                  <a:srgbClr val="0070C0"/>
                </a:solidFill>
                <a:latin typeface="Times New Roman" panose="02020603050405020304" pitchFamily="18" charset="0"/>
                <a:cs typeface="Times New Roman" panose="02020603050405020304" pitchFamily="18" charset="0"/>
              </a:rPr>
              <a:t> </a:t>
            </a:r>
          </a:p>
          <a:p>
            <a:pPr>
              <a:defRPr/>
            </a:pPr>
            <a:r>
              <a:rPr lang="en-US" sz="2300" b="1" dirty="0">
                <a:solidFill>
                  <a:srgbClr val="0070C0"/>
                </a:solidFill>
                <a:latin typeface="Times New Roman" panose="02020603050405020304" pitchFamily="18" charset="0"/>
                <a:cs typeface="Times New Roman" panose="02020603050405020304" pitchFamily="18" charset="0"/>
              </a:rPr>
              <a:t>B. </a:t>
            </a:r>
            <a:r>
              <a:rPr lang="en-US" sz="2300" b="1" dirty="0" err="1">
                <a:solidFill>
                  <a:srgbClr val="0070C0"/>
                </a:solidFill>
                <a:latin typeface="Times New Roman" panose="02020603050405020304" pitchFamily="18" charset="0"/>
                <a:cs typeface="Times New Roman" panose="02020603050405020304" pitchFamily="18" charset="0"/>
              </a:rPr>
              <a:t>Sử</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ít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mà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vẫn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đảm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bảo</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được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cầu</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C. A </a:t>
            </a:r>
            <a:r>
              <a:rPr lang="en-US" sz="2300" b="1" dirty="0" err="1">
                <a:solidFill>
                  <a:srgbClr val="0070C0"/>
                </a:solidFill>
                <a:latin typeface="Times New Roman" panose="02020603050405020304" pitchFamily="18" charset="0"/>
                <a:cs typeface="Times New Roman" panose="02020603050405020304" pitchFamily="18" charset="0"/>
              </a:rPr>
              <a:t>và</a:t>
            </a:r>
            <a:r>
              <a:rPr lang="en-US" sz="2300" b="1" dirty="0">
                <a:solidFill>
                  <a:srgbClr val="0070C0"/>
                </a:solidFill>
                <a:latin typeface="Times New Roman" panose="02020603050405020304" pitchFamily="18" charset="0"/>
                <a:cs typeface="Times New Roman" panose="02020603050405020304" pitchFamily="18" charset="0"/>
              </a:rPr>
              <a:t> B </a:t>
            </a:r>
            <a:r>
              <a:rPr lang="en-US" sz="2300" b="1" dirty="0" err="1">
                <a:solidFill>
                  <a:srgbClr val="0070C0"/>
                </a:solidFill>
                <a:latin typeface="Times New Roman" panose="02020603050405020304" pitchFamily="18" charset="0"/>
                <a:cs typeface="Times New Roman" panose="02020603050405020304" pitchFamily="18" charset="0"/>
              </a:rPr>
              <a:t>đều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đúng</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D.   A </a:t>
            </a:r>
            <a:r>
              <a:rPr lang="en-US" sz="2300" b="1" dirty="0" err="1">
                <a:solidFill>
                  <a:srgbClr val="0070C0"/>
                </a:solidFill>
                <a:latin typeface="Times New Roman" panose="02020603050405020304" pitchFamily="18" charset="0"/>
                <a:cs typeface="Times New Roman" panose="02020603050405020304" pitchFamily="18" charset="0"/>
              </a:rPr>
              <a:t>và</a:t>
            </a:r>
            <a:r>
              <a:rPr lang="en-US" sz="2300" b="1" dirty="0">
                <a:solidFill>
                  <a:srgbClr val="0070C0"/>
                </a:solidFill>
                <a:latin typeface="Times New Roman" panose="02020603050405020304" pitchFamily="18" charset="0"/>
                <a:cs typeface="Times New Roman" panose="02020603050405020304" pitchFamily="18" charset="0"/>
              </a:rPr>
              <a:t> B </a:t>
            </a:r>
            <a:r>
              <a:rPr lang="en-US" sz="2300" b="1" dirty="0" err="1">
                <a:solidFill>
                  <a:srgbClr val="0070C0"/>
                </a:solidFill>
                <a:latin typeface="Times New Roman" panose="02020603050405020304" pitchFamily="18" charset="0"/>
                <a:cs typeface="Times New Roman" panose="02020603050405020304" pitchFamily="18" charset="0"/>
              </a:rPr>
              <a:t>đều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sai</a:t>
            </a:r>
            <a:endParaRPr lang="en-US" sz="2300" b="1" dirty="0">
              <a:solidFill>
                <a:srgbClr val="0070C0"/>
              </a:solidFill>
              <a:latin typeface="Times New Roman" panose="02020603050405020304" pitchFamily="18" charset="0"/>
              <a:cs typeface="Times New Roman" panose="02020603050405020304" pitchFamily="18" charset="0"/>
            </a:endParaRPr>
          </a:p>
        </p:txBody>
      </p:sp>
      <p:sp>
        <p:nvSpPr>
          <p:cNvPr id="7" name="Oval Callout 6">
            <a:extLst>
              <a:ext uri="{FF2B5EF4-FFF2-40B4-BE49-F238E27FC236}">
                <a16:creationId xmlns:a16="http://schemas.microsoft.com/office/drawing/2014/main" id="{BD0C35FF-4484-4CCC-AE46-ABDE1B350612}"/>
              </a:ext>
            </a:extLst>
          </p:cNvPr>
          <p:cNvSpPr/>
          <p:nvPr/>
        </p:nvSpPr>
        <p:spPr>
          <a:xfrm>
            <a:off x="3203575" y="3429000"/>
            <a:ext cx="3621088"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a:t>
            </a:r>
            <a:r>
              <a:rPr lang="en-US" sz="2400" dirty="0">
                <a:solidFill>
                  <a:srgbClr val="C00000"/>
                </a:solidFill>
              </a:rPr>
              <a:t>: C</a:t>
            </a:r>
          </a:p>
        </p:txBody>
      </p:sp>
    </p:spTree>
    <p:extLst>
      <p:ext uri="{BB962C8B-B14F-4D97-AF65-F5344CB8AC3E}">
        <p14:creationId xmlns:p14="http://schemas.microsoft.com/office/powerpoint/2010/main" val="6165138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8965"/>
            <a:ext cx="9313817" cy="6876965"/>
          </a:xfrm>
          <a:prstGeom prst="rect">
            <a:avLst/>
          </a:prstGeom>
        </p:spPr>
      </p:pic>
      <p:sp>
        <p:nvSpPr>
          <p:cNvPr id="27650"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7651"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215900" y="4168775"/>
            <a:ext cx="28289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71B552BF-7438-465F-A791-0C1E4B55D358}"/>
              </a:ext>
            </a:extLst>
          </p:cNvPr>
          <p:cNvSpPr/>
          <p:nvPr/>
        </p:nvSpPr>
        <p:spPr>
          <a:xfrm>
            <a:off x="900113" y="0"/>
            <a:ext cx="4751387"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 </a:t>
            </a: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5: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mấy</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lưu</a:t>
            </a:r>
            <a:r>
              <a:rPr lang="en-US" sz="2300" b="1" dirty="0">
                <a:solidFill>
                  <a:srgbClr val="0070C0"/>
                </a:solidFill>
                <a:latin typeface="Times New Roman" panose="02020603050405020304" pitchFamily="18" charset="0"/>
                <a:cs typeface="Times New Roman" panose="02020603050405020304" pitchFamily="18" charset="0"/>
              </a:rPr>
              <a:t> ý </a:t>
            </a:r>
            <a:r>
              <a:rPr lang="en-US" sz="2300" b="1" dirty="0" err="1">
                <a:solidFill>
                  <a:srgbClr val="0070C0"/>
                </a:solidFill>
                <a:latin typeface="Times New Roman" panose="02020603050405020304" pitchFamily="18" charset="0"/>
                <a:cs typeface="Times New Roman" panose="02020603050405020304" pitchFamily="18" charset="0"/>
              </a:rPr>
              <a:t>để</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kiệm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r>
              <a:rPr lang="en-US" sz="2300" b="1" dirty="0">
                <a:solidFill>
                  <a:srgbClr val="0070C0"/>
                </a:solidFill>
                <a:latin typeface="Times New Roman" panose="02020603050405020304" pitchFamily="18" charset="0"/>
                <a:cs typeface="Times New Roman" panose="02020603050405020304" pitchFamily="18" charset="0"/>
              </a:rPr>
              <a:t> </a:t>
            </a:r>
          </a:p>
          <a:p>
            <a:pPr>
              <a:defRPr/>
            </a:pPr>
            <a:r>
              <a:rPr lang="en-US" sz="2300" b="1" dirty="0">
                <a:solidFill>
                  <a:srgbClr val="0070C0"/>
                </a:solidFill>
                <a:latin typeface="Times New Roman" panose="02020603050405020304" pitchFamily="18" charset="0"/>
                <a:cs typeface="Times New Roman" panose="02020603050405020304" pitchFamily="18" charset="0"/>
              </a:rPr>
              <a:t> A.3</a:t>
            </a:r>
          </a:p>
          <a:p>
            <a:pPr>
              <a:defRPr/>
            </a:pPr>
            <a:r>
              <a:rPr lang="en-US" sz="2300" b="1" dirty="0">
                <a:solidFill>
                  <a:srgbClr val="0070C0"/>
                </a:solidFill>
                <a:latin typeface="Times New Roman" panose="02020603050405020304" pitchFamily="18" charset="0"/>
                <a:cs typeface="Times New Roman" panose="02020603050405020304" pitchFamily="18" charset="0"/>
              </a:rPr>
              <a:t>B.4</a:t>
            </a:r>
          </a:p>
          <a:p>
            <a:pPr>
              <a:defRPr/>
            </a:pPr>
            <a:r>
              <a:rPr lang="en-US" sz="2300" b="1" dirty="0">
                <a:solidFill>
                  <a:srgbClr val="0070C0"/>
                </a:solidFill>
                <a:latin typeface="Times New Roman" panose="02020603050405020304" pitchFamily="18" charset="0"/>
                <a:cs typeface="Times New Roman" panose="02020603050405020304" pitchFamily="18" charset="0"/>
              </a:rPr>
              <a:t>C.5</a:t>
            </a:r>
          </a:p>
          <a:p>
            <a:pPr>
              <a:defRPr/>
            </a:pPr>
            <a:r>
              <a:rPr lang="en-US" sz="2300" b="1" dirty="0">
                <a:solidFill>
                  <a:srgbClr val="0070C0"/>
                </a:solidFill>
                <a:latin typeface="Times New Roman" panose="02020603050405020304" pitchFamily="18" charset="0"/>
                <a:cs typeface="Times New Roman" panose="02020603050405020304" pitchFamily="18" charset="0"/>
              </a:rPr>
              <a:t>D.6</a:t>
            </a:r>
          </a:p>
        </p:txBody>
      </p:sp>
      <p:sp>
        <p:nvSpPr>
          <p:cNvPr id="7" name="Oval Callout 6">
            <a:extLst>
              <a:ext uri="{FF2B5EF4-FFF2-40B4-BE49-F238E27FC236}">
                <a16:creationId xmlns:a16="http://schemas.microsoft.com/office/drawing/2014/main" id="{C2A61748-226F-4E23-BA1E-8DBD44F6AE12}"/>
              </a:ext>
            </a:extLst>
          </p:cNvPr>
          <p:cNvSpPr/>
          <p:nvPr/>
        </p:nvSpPr>
        <p:spPr>
          <a:xfrm>
            <a:off x="3182938" y="3500438"/>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a:t>
            </a:r>
            <a:r>
              <a:rPr lang="en-US" sz="2400" dirty="0">
                <a:solidFill>
                  <a:srgbClr val="C00000"/>
                </a:solidFill>
              </a:rPr>
              <a:t>: C</a:t>
            </a:r>
          </a:p>
        </p:txBody>
      </p:sp>
    </p:spTree>
    <p:extLst>
      <p:ext uri="{BB962C8B-B14F-4D97-AF65-F5344CB8AC3E}">
        <p14:creationId xmlns:p14="http://schemas.microsoft.com/office/powerpoint/2010/main" val="19889655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43"/>
            <a:ext cx="9144000" cy="6875086"/>
          </a:xfrm>
          <a:prstGeom prst="rect">
            <a:avLst/>
          </a:prstGeom>
        </p:spPr>
      </p:pic>
      <p:sp>
        <p:nvSpPr>
          <p:cNvPr id="28674"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8675"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0113" y="4460875"/>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a:extLst>
              <a:ext uri="{FF2B5EF4-FFF2-40B4-BE49-F238E27FC236}">
                <a16:creationId xmlns:a16="http://schemas.microsoft.com/office/drawing/2014/main" id="{662BA505-4C25-440C-A63C-CDD6647BE1B1}"/>
              </a:ext>
            </a:extLst>
          </p:cNvPr>
          <p:cNvSpPr/>
          <p:nvPr/>
        </p:nvSpPr>
        <p:spPr>
          <a:xfrm>
            <a:off x="900113" y="0"/>
            <a:ext cx="7632700"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6 :  </a:t>
            </a:r>
            <a:r>
              <a:rPr lang="en-US" sz="2300" b="1" dirty="0" err="1">
                <a:solidFill>
                  <a:srgbClr val="0070C0"/>
                </a:solidFill>
                <a:latin typeface="Times New Roman" panose="02020603050405020304" pitchFamily="18" charset="0"/>
                <a:cs typeface="Times New Roman" panose="02020603050405020304" pitchFamily="18" charset="0"/>
              </a:rPr>
              <a:t>các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bị</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trong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thể</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điều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khiển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từ</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xa</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qua: </a:t>
            </a:r>
          </a:p>
          <a:p>
            <a:pPr>
              <a:defRPr/>
            </a:pPr>
            <a:r>
              <a:rPr lang="en-US" sz="2300" b="1" dirty="0">
                <a:solidFill>
                  <a:srgbClr val="0070C0"/>
                </a:solidFill>
                <a:latin typeface="Times New Roman" panose="02020603050405020304" pitchFamily="18" charset="0"/>
                <a:cs typeface="Times New Roman" panose="02020603050405020304" pitchFamily="18" charset="0"/>
              </a:rPr>
              <a:t>A. </a:t>
            </a:r>
            <a:r>
              <a:rPr lang="en-US" sz="2300" b="1" dirty="0" err="1">
                <a:solidFill>
                  <a:srgbClr val="0070C0"/>
                </a:solidFill>
                <a:latin typeface="Times New Roman" panose="02020603050405020304" pitchFamily="18" charset="0"/>
                <a:cs typeface="Times New Roman" panose="02020603050405020304" pitchFamily="18" charset="0"/>
              </a:rPr>
              <a:t>Các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ứng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điện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thoại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a:t>
            </a:r>
          </a:p>
          <a:p>
            <a:pPr>
              <a:defRPr/>
            </a:pPr>
            <a:r>
              <a:rPr lang="en-US" sz="2300" b="1" dirty="0">
                <a:solidFill>
                  <a:srgbClr val="0070C0"/>
                </a:solidFill>
                <a:latin typeface="Times New Roman" panose="02020603050405020304" pitchFamily="18" charset="0"/>
                <a:cs typeface="Times New Roman" panose="02020603050405020304" pitchFamily="18" charset="0"/>
              </a:rPr>
              <a:t>B. </a:t>
            </a:r>
            <a:r>
              <a:rPr lang="en-US" sz="2300" b="1" dirty="0" err="1">
                <a:solidFill>
                  <a:srgbClr val="0070C0"/>
                </a:solidFill>
                <a:latin typeface="Times New Roman" panose="02020603050405020304" pitchFamily="18" charset="0"/>
                <a:cs typeface="Times New Roman" panose="02020603050405020304" pitchFamily="18" charset="0"/>
              </a:rPr>
              <a:t>Máy</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tính</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nối</a:t>
            </a:r>
            <a:r>
              <a:rPr lang="en-US" sz="2300" b="1" dirty="0">
                <a:solidFill>
                  <a:srgbClr val="0070C0"/>
                </a:solidFill>
                <a:latin typeface="Times New Roman" panose="02020603050405020304" pitchFamily="18" charset="0"/>
                <a:cs typeface="Times New Roman" panose="02020603050405020304" pitchFamily="18" charset="0"/>
              </a:rPr>
              <a:t> internet</a:t>
            </a:r>
          </a:p>
          <a:p>
            <a:pPr>
              <a:defRPr/>
            </a:pPr>
            <a:r>
              <a:rPr lang="en-US" sz="2300" b="1" dirty="0">
                <a:solidFill>
                  <a:srgbClr val="0070C0"/>
                </a:solidFill>
                <a:latin typeface="Times New Roman" panose="02020603050405020304" pitchFamily="18" charset="0"/>
                <a:cs typeface="Times New Roman" panose="02020603050405020304" pitchFamily="18" charset="0"/>
              </a:rPr>
              <a:t> C. </a:t>
            </a:r>
            <a:r>
              <a:rPr lang="en-US" sz="2300" b="1" dirty="0" err="1">
                <a:solidFill>
                  <a:srgbClr val="0070C0"/>
                </a:solidFill>
                <a:latin typeface="Times New Roman" panose="02020603050405020304" pitchFamily="18" charset="0"/>
                <a:cs typeface="Times New Roman" panose="02020603050405020304" pitchFamily="18" charset="0"/>
              </a:rPr>
              <a:t>Điện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thoại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 ,  </a:t>
            </a:r>
            <a:r>
              <a:rPr lang="en-US" sz="2300" b="1" dirty="0" err="1">
                <a:solidFill>
                  <a:srgbClr val="0070C0"/>
                </a:solidFill>
                <a:latin typeface="Times New Roman" panose="02020603050405020304" pitchFamily="18" charset="0"/>
                <a:cs typeface="Times New Roman" panose="02020603050405020304" pitchFamily="18" charset="0"/>
              </a:rPr>
              <a:t>công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tắc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điện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a:t>
            </a:r>
          </a:p>
          <a:p>
            <a:pPr>
              <a:defRPr/>
            </a:pPr>
            <a:r>
              <a:rPr lang="en-US" sz="2300" b="1" dirty="0">
                <a:solidFill>
                  <a:srgbClr val="0070C0"/>
                </a:solidFill>
                <a:latin typeface="Times New Roman" panose="02020603050405020304" pitchFamily="18" charset="0"/>
                <a:cs typeface="Times New Roman" panose="02020603050405020304" pitchFamily="18" charset="0"/>
              </a:rPr>
              <a:t> D. </a:t>
            </a:r>
            <a:r>
              <a:rPr lang="en-US" sz="2300" b="1" dirty="0" err="1">
                <a:solidFill>
                  <a:srgbClr val="0070C0"/>
                </a:solidFill>
                <a:latin typeface="Times New Roman" panose="02020603050405020304" pitchFamily="18" charset="0"/>
                <a:cs typeface="Times New Roman" panose="02020603050405020304" pitchFamily="18" charset="0"/>
              </a:rPr>
              <a:t>Điện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thoại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thông</a:t>
            </a:r>
            <a:r>
              <a:rPr lang="en-US" sz="2300" b="1" dirty="0">
                <a:solidFill>
                  <a:srgbClr val="0070C0"/>
                </a:solidFill>
                <a:latin typeface="Times New Roman" panose="02020603050405020304" pitchFamily="18" charset="0"/>
                <a:cs typeface="Times New Roman" panose="02020603050405020304" pitchFamily="18" charset="0"/>
              </a:rPr>
              <a:t> minh </a:t>
            </a:r>
            <a:r>
              <a:rPr lang="en-US" sz="2300" b="1" dirty="0" err="1">
                <a:solidFill>
                  <a:srgbClr val="0070C0"/>
                </a:solidFill>
                <a:latin typeface="Times New Roman" panose="02020603050405020304" pitchFamily="18" charset="0"/>
                <a:cs typeface="Times New Roman" panose="02020603050405020304" pitchFamily="18" charset="0"/>
              </a:rPr>
              <a:t>máy</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tính</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nối</a:t>
            </a:r>
            <a:r>
              <a:rPr lang="en-US" sz="2300" b="1" dirty="0">
                <a:solidFill>
                  <a:srgbClr val="0070C0"/>
                </a:solidFill>
                <a:latin typeface="Times New Roman" panose="02020603050405020304" pitchFamily="18" charset="0"/>
                <a:cs typeface="Times New Roman" panose="02020603050405020304" pitchFamily="18" charset="0"/>
              </a:rPr>
              <a:t> internet</a:t>
            </a:r>
          </a:p>
          <a:p>
            <a:pPr>
              <a:defRPr/>
            </a:pPr>
            <a:endParaRPr lang="en-US" sz="2300" b="1" dirty="0">
              <a:solidFill>
                <a:srgbClr val="0070C0"/>
              </a:solidFill>
              <a:latin typeface="Times New Roman" panose="02020603050405020304" pitchFamily="18" charset="0"/>
              <a:cs typeface="Times New Roman" panose="02020603050405020304" pitchFamily="18" charset="0"/>
            </a:endParaRPr>
          </a:p>
        </p:txBody>
      </p:sp>
      <p:sp>
        <p:nvSpPr>
          <p:cNvPr id="6" name="Oval Callout 5">
            <a:extLst>
              <a:ext uri="{FF2B5EF4-FFF2-40B4-BE49-F238E27FC236}">
                <a16:creationId xmlns:a16="http://schemas.microsoft.com/office/drawing/2014/main" id="{15056E9A-1AAD-4791-9EF3-A40B443C2542}"/>
              </a:ext>
            </a:extLst>
          </p:cNvPr>
          <p:cNvSpPr/>
          <p:nvPr/>
        </p:nvSpPr>
        <p:spPr>
          <a:xfrm>
            <a:off x="3563938" y="3933825"/>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a:t>
            </a:r>
            <a:r>
              <a:rPr lang="en-US" sz="2400" dirty="0">
                <a:solidFill>
                  <a:srgbClr val="C00000"/>
                </a:solidFill>
              </a:rPr>
              <a:t>: D</a:t>
            </a:r>
          </a:p>
        </p:txBody>
      </p:sp>
      <p:pic>
        <p:nvPicPr>
          <p:cNvPr id="8"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8313" y="4810125"/>
            <a:ext cx="21590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5896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8965"/>
            <a:ext cx="9313817" cy="6876965"/>
          </a:xfrm>
          <a:prstGeom prst="rect">
            <a:avLst/>
          </a:prstGeom>
        </p:spPr>
      </p:pic>
      <p:sp>
        <p:nvSpPr>
          <p:cNvPr id="29698"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9699"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8313" y="4810125"/>
            <a:ext cx="21590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a:extLst>
              <a:ext uri="{FF2B5EF4-FFF2-40B4-BE49-F238E27FC236}">
                <a16:creationId xmlns:a16="http://schemas.microsoft.com/office/drawing/2014/main" id="{4E835AA8-2FC7-47DD-9A72-E546B4E65542}"/>
              </a:ext>
            </a:extLst>
          </p:cNvPr>
          <p:cNvSpPr/>
          <p:nvPr/>
        </p:nvSpPr>
        <p:spPr>
          <a:xfrm>
            <a:off x="900113" y="0"/>
            <a:ext cx="7127875"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7</a:t>
            </a:r>
          </a:p>
          <a:p>
            <a:pPr>
              <a:defRPr/>
            </a:pPr>
            <a:r>
              <a:rPr lang="en-US" sz="2300" b="1" dirty="0">
                <a:solidFill>
                  <a:srgbClr val="0070C0"/>
                </a:solidFill>
                <a:latin typeface="Times New Roman" panose="02020603050405020304" pitchFamily="18" charset="0"/>
                <a:cs typeface="Times New Roman" panose="02020603050405020304" pitchFamily="18" charset="0"/>
              </a:rPr>
              <a:t> Theo </a:t>
            </a:r>
            <a:r>
              <a:rPr lang="en-US" sz="2300" b="1" dirty="0" err="1">
                <a:solidFill>
                  <a:srgbClr val="0070C0"/>
                </a:solidFill>
                <a:latin typeface="Times New Roman" panose="02020603050405020304" pitchFamily="18" charset="0"/>
                <a:cs typeface="Times New Roman" panose="02020603050405020304" pitchFamily="18" charset="0"/>
              </a:rPr>
              <a:t>em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để</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kiệm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ảnh</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bị</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có</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gì</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A. </a:t>
            </a:r>
            <a:r>
              <a:rPr lang="en-US" sz="2300" b="1" dirty="0" err="1">
                <a:solidFill>
                  <a:srgbClr val="0070C0"/>
                </a:solidFill>
                <a:latin typeface="Times New Roman" panose="02020603050405020304" pitchFamily="18" charset="0"/>
                <a:cs typeface="Times New Roman" panose="02020603050405020304" pitchFamily="18" charset="0"/>
              </a:rPr>
              <a:t>Điều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khiển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giám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sát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B. </a:t>
            </a:r>
            <a:r>
              <a:rPr lang="en-US" sz="2300" b="1" dirty="0" err="1">
                <a:solidFill>
                  <a:srgbClr val="0070C0"/>
                </a:solidFill>
                <a:latin typeface="Times New Roman" panose="02020603050405020304" pitchFamily="18" charset="0"/>
                <a:cs typeface="Times New Roman" panose="02020603050405020304" pitchFamily="18" charset="0"/>
              </a:rPr>
              <a:t>Điều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khiển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sử</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hợp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lý</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nguồn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C. </a:t>
            </a:r>
            <a:r>
              <a:rPr lang="en-US" sz="2300" b="1" dirty="0" err="1">
                <a:solidFill>
                  <a:srgbClr val="0070C0"/>
                </a:solidFill>
                <a:latin typeface="Times New Roman" panose="02020603050405020304" pitchFamily="18" charset="0"/>
                <a:cs typeface="Times New Roman" panose="02020603050405020304" pitchFamily="18" charset="0"/>
              </a:rPr>
              <a:t>Điều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khiển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giám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sát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việc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sử</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dụng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hợp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lý</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nguồn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r>
              <a:rPr lang="en-US" sz="2300" b="1" dirty="0">
                <a:solidFill>
                  <a:srgbClr val="0070C0"/>
                </a:solidFill>
                <a:latin typeface="Times New Roman" panose="02020603050405020304" pitchFamily="18" charset="0"/>
                <a:cs typeface="Times New Roman" panose="02020603050405020304" pitchFamily="18" charset="0"/>
              </a:rPr>
              <a:t> </a:t>
            </a:r>
          </a:p>
          <a:p>
            <a:pPr>
              <a:defRPr/>
            </a:pPr>
            <a:r>
              <a:rPr lang="en-US" sz="2300" b="1" dirty="0">
                <a:solidFill>
                  <a:srgbClr val="0070C0"/>
                </a:solidFill>
                <a:latin typeface="Times New Roman" panose="02020603050405020304" pitchFamily="18" charset="0"/>
                <a:cs typeface="Times New Roman" panose="02020603050405020304" pitchFamily="18" charset="0"/>
              </a:rPr>
              <a:t> D. </a:t>
            </a:r>
            <a:r>
              <a:rPr lang="en-US" sz="2300" b="1" dirty="0" err="1">
                <a:solidFill>
                  <a:srgbClr val="0070C0"/>
                </a:solidFill>
                <a:latin typeface="Times New Roman" panose="02020603050405020304" pitchFamily="18" charset="0"/>
                <a:cs typeface="Times New Roman" panose="02020603050405020304" pitchFamily="18" charset="0"/>
              </a:rPr>
              <a:t>Đảm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bảo</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được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cầu</a:t>
            </a:r>
            <a:endParaRPr lang="en-US" sz="2300" b="1" dirty="0">
              <a:solidFill>
                <a:srgbClr val="0070C0"/>
              </a:solidFill>
              <a:latin typeface="Times New Roman" panose="02020603050405020304" pitchFamily="18" charset="0"/>
              <a:cs typeface="Times New Roman" panose="02020603050405020304" pitchFamily="18" charset="0"/>
            </a:endParaRPr>
          </a:p>
        </p:txBody>
      </p:sp>
      <p:sp>
        <p:nvSpPr>
          <p:cNvPr id="6" name="Oval Callout 5">
            <a:extLst>
              <a:ext uri="{FF2B5EF4-FFF2-40B4-BE49-F238E27FC236}">
                <a16:creationId xmlns:a16="http://schemas.microsoft.com/office/drawing/2014/main" id="{96ACF266-0737-4629-8D42-FBB48F4E3BD9}"/>
              </a:ext>
            </a:extLst>
          </p:cNvPr>
          <p:cNvSpPr/>
          <p:nvPr/>
        </p:nvSpPr>
        <p:spPr>
          <a:xfrm>
            <a:off x="3132138" y="3500438"/>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lời:C</a:t>
            </a:r>
            <a:endParaRPr lang="en-US" sz="2400" dirty="0">
              <a:solidFill>
                <a:srgbClr val="C00000"/>
              </a:solidFill>
            </a:endParaRPr>
          </a:p>
        </p:txBody>
      </p:sp>
    </p:spTree>
    <p:extLst>
      <p:ext uri="{BB962C8B-B14F-4D97-AF65-F5344CB8AC3E}">
        <p14:creationId xmlns:p14="http://schemas.microsoft.com/office/powerpoint/2010/main" val="40805001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43"/>
            <a:ext cx="9144000" cy="6875086"/>
          </a:xfrm>
          <a:prstGeom prst="rect">
            <a:avLst/>
          </a:prstGeom>
        </p:spPr>
      </p:pic>
      <p:sp>
        <p:nvSpPr>
          <p:cNvPr id="30722" name="AutoShape 10">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30723"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539750" y="4941888"/>
            <a:ext cx="1817688"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5DC70EEB-55C7-48AD-B5C8-8C42BFEEA6BE}"/>
              </a:ext>
            </a:extLst>
          </p:cNvPr>
          <p:cNvSpPr/>
          <p:nvPr/>
        </p:nvSpPr>
        <p:spPr>
          <a:xfrm>
            <a:off x="900113" y="0"/>
            <a:ext cx="7632700"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 </a:t>
            </a:r>
            <a:r>
              <a:rPr lang="en-US" sz="2300" b="1" dirty="0" err="1">
                <a:solidFill>
                  <a:srgbClr val="0070C0"/>
                </a:solidFill>
                <a:latin typeface="Times New Roman" panose="02020603050405020304" pitchFamily="18" charset="0"/>
                <a:cs typeface="Times New Roman" panose="02020603050405020304" pitchFamily="18" charset="0"/>
              </a:rPr>
              <a:t>Câu</a:t>
            </a:r>
            <a:r>
              <a:rPr lang="en-US" sz="2300" b="1" dirty="0">
                <a:solidFill>
                  <a:srgbClr val="0070C0"/>
                </a:solidFill>
                <a:latin typeface="Times New Roman" panose="02020603050405020304" pitchFamily="18" charset="0"/>
                <a:cs typeface="Times New Roman" panose="02020603050405020304" pitchFamily="18" charset="0"/>
              </a:rPr>
              <a:t> 8</a:t>
            </a:r>
          </a:p>
          <a:p>
            <a:pPr>
              <a:defRPr/>
            </a:pPr>
            <a:r>
              <a:rPr lang="en-US" sz="2300" b="1" dirty="0" err="1">
                <a:solidFill>
                  <a:srgbClr val="0070C0"/>
                </a:solidFill>
                <a:latin typeface="Times New Roman" panose="02020603050405020304" pitchFamily="18" charset="0"/>
                <a:cs typeface="Times New Roman" panose="02020603050405020304" pitchFamily="18" charset="0"/>
              </a:rPr>
              <a:t>Các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thiết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bị</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được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lắp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đặt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để</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đảm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bảo</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ninh</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toàn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giúp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bảo</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vệ</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r>
              <a:rPr lang="en-US" sz="2300" b="1" dirty="0">
                <a:solidFill>
                  <a:srgbClr val="0070C0"/>
                </a:solidFill>
                <a:latin typeface="Times New Roman" panose="02020603050405020304" pitchFamily="18" charset="0"/>
                <a:cs typeface="Times New Roman" panose="02020603050405020304" pitchFamily="18" charset="0"/>
              </a:rPr>
              <a:t> </a:t>
            </a:r>
          </a:p>
          <a:p>
            <a:pPr>
              <a:defRPr/>
            </a:pPr>
            <a:r>
              <a:rPr lang="en-US" sz="2300" b="1" dirty="0">
                <a:solidFill>
                  <a:srgbClr val="0070C0"/>
                </a:solidFill>
                <a:latin typeface="Times New Roman" panose="02020603050405020304" pitchFamily="18" charset="0"/>
                <a:cs typeface="Times New Roman" panose="02020603050405020304" pitchFamily="18" charset="0"/>
              </a:rPr>
              <a:t>A. </a:t>
            </a:r>
            <a:r>
              <a:rPr lang="en-US" sz="2300" b="1" dirty="0" err="1">
                <a:solidFill>
                  <a:srgbClr val="0070C0"/>
                </a:solidFill>
                <a:latin typeface="Times New Roman" panose="02020603050405020304" pitchFamily="18" charset="0"/>
                <a:cs typeface="Times New Roman" panose="02020603050405020304" pitchFamily="18" charset="0"/>
              </a:rPr>
              <a:t>Tránh</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động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xấu</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của</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môi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trường</a:t>
            </a:r>
            <a:r>
              <a:rPr lang="en-US" sz="2300" b="1" dirty="0">
                <a:solidFill>
                  <a:srgbClr val="0070C0"/>
                </a:solidFill>
                <a:latin typeface="Times New Roman" panose="02020603050405020304" pitchFamily="18" charset="0"/>
                <a:cs typeface="Times New Roman" panose="02020603050405020304" pitchFamily="18" charset="0"/>
              </a:rPr>
              <a:t> </a:t>
            </a:r>
          </a:p>
          <a:p>
            <a:pPr>
              <a:defRPr/>
            </a:pPr>
            <a:r>
              <a:rPr lang="en-US" sz="2300" b="1" dirty="0">
                <a:solidFill>
                  <a:srgbClr val="0070C0"/>
                </a:solidFill>
                <a:latin typeface="Times New Roman" panose="02020603050405020304" pitchFamily="18" charset="0"/>
                <a:cs typeface="Times New Roman" panose="02020603050405020304" pitchFamily="18" charset="0"/>
              </a:rPr>
              <a:t>B .</a:t>
            </a:r>
            <a:r>
              <a:rPr lang="en-US" sz="2300" b="1" dirty="0" err="1">
                <a:solidFill>
                  <a:srgbClr val="0070C0"/>
                </a:solidFill>
                <a:latin typeface="Times New Roman" panose="02020603050405020304" pitchFamily="18" charset="0"/>
                <a:cs typeface="Times New Roman" panose="02020603050405020304" pitchFamily="18" charset="0"/>
              </a:rPr>
              <a:t>Trở</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nên</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đẹp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hơn</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C.Giúp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ngôi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tiết</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kiệm</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năng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lượng</a:t>
            </a:r>
            <a:endParaRPr lang="en-US" sz="2300" b="1" dirty="0">
              <a:solidFill>
                <a:srgbClr val="0070C0"/>
              </a:solidFill>
              <a:latin typeface="Times New Roman" panose="02020603050405020304" pitchFamily="18" charset="0"/>
              <a:cs typeface="Times New Roman" panose="02020603050405020304" pitchFamily="18" charset="0"/>
            </a:endParaRPr>
          </a:p>
          <a:p>
            <a:pPr>
              <a:defRPr/>
            </a:pPr>
            <a:r>
              <a:rPr lang="en-US" sz="2300" b="1" dirty="0">
                <a:solidFill>
                  <a:srgbClr val="0070C0"/>
                </a:solidFill>
                <a:latin typeface="Times New Roman" panose="02020603050405020304" pitchFamily="18" charset="0"/>
                <a:cs typeface="Times New Roman" panose="02020603050405020304" pitchFamily="18" charset="0"/>
              </a:rPr>
              <a:t>D. </a:t>
            </a:r>
            <a:r>
              <a:rPr lang="en-US" sz="2300" b="1" dirty="0" err="1">
                <a:solidFill>
                  <a:srgbClr val="0070C0"/>
                </a:solidFill>
                <a:latin typeface="Times New Roman" panose="02020603050405020304" pitchFamily="18" charset="0"/>
                <a:cs typeface="Times New Roman" panose="02020603050405020304" pitchFamily="18" charset="0"/>
              </a:rPr>
              <a:t>Giúp</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cảnh</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báo</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tới</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nhà</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chủ</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các</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tình</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huống</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gây</a:t>
            </a:r>
            <a:r>
              <a:rPr lang="en-US" sz="2300" b="1" dirty="0">
                <a:solidFill>
                  <a:srgbClr val="0070C0"/>
                </a:solidFill>
                <a:latin typeface="Times New Roman" panose="02020603050405020304" pitchFamily="18" charset="0"/>
                <a:cs typeface="Times New Roman" panose="02020603050405020304" pitchFamily="18" charset="0"/>
              </a:rPr>
              <a:t> </a:t>
            </a:r>
            <a:r>
              <a:rPr lang="en-US" sz="2300" b="1" dirty="0" err="1">
                <a:solidFill>
                  <a:srgbClr val="0070C0"/>
                </a:solidFill>
                <a:latin typeface="Times New Roman" panose="02020603050405020304" pitchFamily="18" charset="0"/>
                <a:cs typeface="Times New Roman" panose="02020603050405020304" pitchFamily="18" charset="0"/>
              </a:rPr>
              <a:t>mất</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ninh</a:t>
            </a:r>
            <a:r>
              <a:rPr lang="en-US" sz="2300" b="1" dirty="0">
                <a:solidFill>
                  <a:srgbClr val="0070C0"/>
                </a:solidFill>
                <a:latin typeface="Times New Roman" panose="02020603050405020304" pitchFamily="18" charset="0"/>
                <a:cs typeface="Times New Roman" panose="02020603050405020304" pitchFamily="18" charset="0"/>
              </a:rPr>
              <a:t> an </a:t>
            </a:r>
            <a:r>
              <a:rPr lang="en-US" sz="2300" b="1" dirty="0" err="1">
                <a:solidFill>
                  <a:srgbClr val="0070C0"/>
                </a:solidFill>
                <a:latin typeface="Times New Roman" panose="02020603050405020304" pitchFamily="18" charset="0"/>
                <a:cs typeface="Times New Roman" panose="02020603050405020304" pitchFamily="18" charset="0"/>
              </a:rPr>
              <a:t>toàn</a:t>
            </a:r>
            <a:endParaRPr lang="en-US" sz="2300" b="1" dirty="0">
              <a:solidFill>
                <a:srgbClr val="0070C0"/>
              </a:solidFill>
              <a:latin typeface="Times New Roman" panose="02020603050405020304" pitchFamily="18" charset="0"/>
              <a:cs typeface="Times New Roman" panose="02020603050405020304" pitchFamily="18" charset="0"/>
            </a:endParaRPr>
          </a:p>
        </p:txBody>
      </p:sp>
      <p:sp>
        <p:nvSpPr>
          <p:cNvPr id="7" name="Oval Callout 6">
            <a:extLst>
              <a:ext uri="{FF2B5EF4-FFF2-40B4-BE49-F238E27FC236}">
                <a16:creationId xmlns:a16="http://schemas.microsoft.com/office/drawing/2014/main" id="{BD0C35FF-4484-4CCC-AE46-ABDE1B350612}"/>
              </a:ext>
            </a:extLst>
          </p:cNvPr>
          <p:cNvSpPr/>
          <p:nvPr/>
        </p:nvSpPr>
        <p:spPr>
          <a:xfrm>
            <a:off x="3132138" y="3500438"/>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err="1">
                <a:solidFill>
                  <a:srgbClr val="C00000"/>
                </a:solidFill>
              </a:rPr>
              <a:t>Trả</a:t>
            </a:r>
            <a:r>
              <a:rPr lang="en-US" sz="2400" dirty="0">
                <a:solidFill>
                  <a:srgbClr val="C00000"/>
                </a:solidFill>
              </a:rPr>
              <a:t> </a:t>
            </a:r>
            <a:r>
              <a:rPr lang="en-US" sz="2400" dirty="0" err="1">
                <a:solidFill>
                  <a:srgbClr val="C00000"/>
                </a:solidFill>
              </a:rPr>
              <a:t>lời</a:t>
            </a:r>
            <a:r>
              <a:rPr lang="en-US" sz="2400" dirty="0">
                <a:solidFill>
                  <a:srgbClr val="C00000"/>
                </a:solidFill>
              </a:rPr>
              <a:t>: D</a:t>
            </a:r>
          </a:p>
        </p:txBody>
      </p:sp>
    </p:spTree>
    <p:extLst>
      <p:ext uri="{BB962C8B-B14F-4D97-AF65-F5344CB8AC3E}">
        <p14:creationId xmlns:p14="http://schemas.microsoft.com/office/powerpoint/2010/main" val="37807716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subTnLst>
                                    <p:audio>
                                      <p:cMediaNode>
                                        <p:cTn display="0" masterRel="sameClick">
                                          <p:stCondLst>
                                            <p:cond evt="begin" delay="0">
                                              <p:tn val="1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8965"/>
            <a:ext cx="9313817" cy="6876965"/>
          </a:xfrm>
          <a:prstGeom prst="rect">
            <a:avLst/>
          </a:prstGeom>
        </p:spPr>
      </p:pic>
      <p:sp>
        <p:nvSpPr>
          <p:cNvPr id="31746" name="WordArt 6"/>
          <p:cNvSpPr>
            <a:spLocks noChangeArrowheads="1" noChangeShapeType="1" noTextEdit="1"/>
          </p:cNvSpPr>
          <p:nvPr/>
        </p:nvSpPr>
        <p:spPr bwMode="auto">
          <a:xfrm>
            <a:off x="1752600" y="762000"/>
            <a:ext cx="5715000" cy="990600"/>
          </a:xfrm>
          <a:prstGeom prst="rect">
            <a:avLst/>
          </a:prstGeom>
        </p:spPr>
        <p:txBody>
          <a:bodyPr wrap="none" fromWordArt="1">
            <a:prstTxWarp prst="textPlain">
              <a:avLst>
                <a:gd name="adj" fmla="val 50000"/>
              </a:avLst>
            </a:prstTxWarp>
          </a:bodyPr>
          <a:lstStyle/>
          <a:p>
            <a:pPr algn="ctr"/>
            <a:endParaRPr lang="en-US" sz="4000" b="1"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endParaRPr>
          </a:p>
        </p:txBody>
      </p:sp>
      <p:sp>
        <p:nvSpPr>
          <p:cNvPr id="31747" name="AutoShape 7">
            <a:hlinkClick r:id="" action="ppaction://noaction" highlightClick="1"/>
          </p:cNvPr>
          <p:cNvSpPr>
            <a:spLocks noChangeArrowheads="1"/>
          </p:cNvSpPr>
          <p:nvPr/>
        </p:nvSpPr>
        <p:spPr bwMode="auto">
          <a:xfrm>
            <a:off x="8686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00675" y="3878263"/>
            <a:ext cx="4402138" cy="27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loud Callout 3">
            <a:extLst>
              <a:ext uri="{FF2B5EF4-FFF2-40B4-BE49-F238E27FC236}">
                <a16:creationId xmlns:a16="http://schemas.microsoft.com/office/drawing/2014/main" id="{2CBCCEDD-2671-41DD-9AC9-B986360A0E02}"/>
              </a:ext>
            </a:extLst>
          </p:cNvPr>
          <p:cNvSpPr/>
          <p:nvPr/>
        </p:nvSpPr>
        <p:spPr>
          <a:xfrm>
            <a:off x="2051050" y="762000"/>
            <a:ext cx="3960813" cy="2811463"/>
          </a:xfrm>
          <a:prstGeom prst="cloudCallout">
            <a:avLst>
              <a:gd name="adj1" fmla="val -14066"/>
              <a:gd name="adj2" fmla="val 7009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dirty="0">
              <a:solidFill>
                <a:schemeClr val="accent2">
                  <a:lumMod val="50000"/>
                </a:schemeClr>
              </a:solidFill>
            </a:endParaRPr>
          </a:p>
          <a:p>
            <a:pPr algn="ctr">
              <a:defRPr/>
            </a:pPr>
            <a:r>
              <a:rPr lang="en-US" sz="2400" b="1" dirty="0">
                <a:solidFill>
                  <a:schemeClr val="accent2">
                    <a:lumMod val="50000"/>
                  </a:schemeClr>
                </a:solidFill>
              </a:rPr>
              <a:t>C</a:t>
            </a:r>
            <a:r>
              <a:rPr lang="vi-VN" sz="2400" b="1" dirty="0">
                <a:solidFill>
                  <a:schemeClr val="accent2">
                    <a:lumMod val="50000"/>
                  </a:schemeClr>
                </a:solidFill>
              </a:rPr>
              <a:t>ảm ơn bạn vì đã giúp chúng mình. Tặng bạn viên ngọc trai tuyệt đẹp</a:t>
            </a:r>
            <a:r>
              <a:rPr lang="en-US" sz="2400" b="1" dirty="0">
                <a:solidFill>
                  <a:schemeClr val="accent2">
                    <a:lumMod val="50000"/>
                  </a:schemeClr>
                </a:solidFill>
              </a:rPr>
              <a:t> </a:t>
            </a:r>
            <a:r>
              <a:rPr lang="en-US" sz="2400" b="1" dirty="0" err="1">
                <a:solidFill>
                  <a:schemeClr val="accent2">
                    <a:lumMod val="50000"/>
                  </a:schemeClr>
                </a:solidFill>
              </a:rPr>
              <a:t>này</a:t>
            </a:r>
            <a:endParaRPr lang="en-US" sz="2400" dirty="0"/>
          </a:p>
          <a:p>
            <a:pPr algn="ctr">
              <a:defRPr/>
            </a:pPr>
            <a:endParaRPr lang="en-US" sz="2400" dirty="0"/>
          </a:p>
        </p:txBody>
      </p:sp>
    </p:spTree>
    <p:extLst>
      <p:ext uri="{BB962C8B-B14F-4D97-AF65-F5344CB8AC3E}">
        <p14:creationId xmlns:p14="http://schemas.microsoft.com/office/powerpoint/2010/main" val="2358286666"/>
      </p:ext>
    </p:extLst>
  </p:cSld>
  <p:clrMapOvr>
    <a:masterClrMapping/>
  </p:clrMapOvr>
  <p:transition>
    <p:sndAc>
      <p:stSnd>
        <p:snd r:embed="rId3" name="applaus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94822" y="134957"/>
            <a:ext cx="2286000" cy="523220"/>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VẬN DỤNG</a:t>
            </a:r>
            <a:endParaRPr lang="en-US" sz="2800" b="1" dirty="0">
              <a:solidFill>
                <a:srgbClr val="FF0000"/>
              </a:solidFill>
              <a:latin typeface="Arial" pitchFamily="34" charset="0"/>
              <a:cs typeface="Arial" pitchFamily="34" charset="0"/>
            </a:endParaRPr>
          </a:p>
        </p:txBody>
      </p:sp>
      <p:sp>
        <p:nvSpPr>
          <p:cNvPr id="5" name="Rounded Rectangle 4"/>
          <p:cNvSpPr/>
          <p:nvPr/>
        </p:nvSpPr>
        <p:spPr>
          <a:xfrm>
            <a:off x="304800" y="914400"/>
            <a:ext cx="8686800" cy="4648200"/>
          </a:xfrm>
          <a:prstGeom prst="roundRect">
            <a:avLst/>
          </a:prstGeom>
          <a:ln w="28575">
            <a:solidFill>
              <a:srgbClr val="C00000"/>
            </a:solidFill>
          </a:ln>
        </p:spPr>
        <p:style>
          <a:lnRef idx="1">
            <a:schemeClr val="accent3"/>
          </a:lnRef>
          <a:fillRef idx="2">
            <a:schemeClr val="accent3"/>
          </a:fillRef>
          <a:effectRef idx="1">
            <a:schemeClr val="accent3"/>
          </a:effectRef>
          <a:fontRef idx="minor">
            <a:schemeClr val="dk1"/>
          </a:fontRef>
        </p:style>
        <p:txBody>
          <a:bodyPr rtlCol="0" anchor="ctr"/>
          <a:lstStyle/>
          <a:p>
            <a:r>
              <a:rPr lang="en-US" sz="2400" b="1" dirty="0">
                <a:solidFill>
                  <a:schemeClr val="tx1"/>
                </a:solidFill>
                <a:latin typeface="Arial" pitchFamily="34" charset="0"/>
                <a:cs typeface="Arial" pitchFamily="34" charset="0"/>
              </a:rPr>
              <a:t>1. </a:t>
            </a:r>
            <a:r>
              <a:rPr lang="en-US" sz="2400" b="1" dirty="0" err="1">
                <a:solidFill>
                  <a:schemeClr val="tx1"/>
                </a:solidFill>
                <a:latin typeface="Arial" pitchFamily="34" charset="0"/>
                <a:cs typeface="Arial" pitchFamily="34" charset="0"/>
              </a:rPr>
              <a:t>Bạn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Huy</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nói</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Nhà</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thông</a:t>
            </a:r>
            <a:r>
              <a:rPr lang="en-US" sz="2400" b="1" dirty="0">
                <a:solidFill>
                  <a:schemeClr val="tx1"/>
                </a:solidFill>
                <a:latin typeface="Arial" pitchFamily="34" charset="0"/>
                <a:cs typeface="Arial" pitchFamily="34" charset="0"/>
              </a:rPr>
              <a:t> minh </a:t>
            </a:r>
            <a:r>
              <a:rPr lang="en-US" sz="2400" b="1" dirty="0" err="1">
                <a:solidFill>
                  <a:schemeClr val="tx1"/>
                </a:solidFill>
                <a:latin typeface="Arial" pitchFamily="34" charset="0"/>
                <a:cs typeface="Arial" pitchFamily="34" charset="0"/>
              </a:rPr>
              <a:t>biết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mình</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đang</a:t>
            </a:r>
            <a:r>
              <a:rPr lang="en-US" sz="2400" b="1" dirty="0">
                <a:solidFill>
                  <a:schemeClr val="tx1"/>
                </a:solidFill>
                <a:latin typeface="Arial" pitchFamily="34" charset="0"/>
                <a:cs typeface="Arial" pitchFamily="34" charset="0"/>
              </a:rPr>
              <a:t> </a:t>
            </a:r>
            <a:r>
              <a:rPr lang="vi-VN" sz="2400" b="1" dirty="0">
                <a:solidFill>
                  <a:schemeClr val="tx1"/>
                </a:solidFill>
                <a:latin typeface="Arial" pitchFamily="34" charset="0"/>
                <a:cs typeface="Arial" pitchFamily="34" charset="0"/>
              </a:rPr>
              <a:t>ở </a:t>
            </a:r>
            <a:r>
              <a:rPr lang="en-US" sz="2400" b="1" dirty="0" err="1">
                <a:solidFill>
                  <a:schemeClr val="tx1"/>
                </a:solidFill>
                <a:latin typeface="Arial" pitchFamily="34" charset="0"/>
                <a:cs typeface="Arial" pitchFamily="34" charset="0"/>
              </a:rPr>
              <a:t>đâu</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trong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ngôi</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nhà</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để</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bật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và</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tắt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điện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như</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thế</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thật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là</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tiết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kiệm</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Bạn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Lan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nói</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Nhà</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thông</a:t>
            </a:r>
            <a:r>
              <a:rPr lang="en-US" sz="2400" b="1" dirty="0">
                <a:solidFill>
                  <a:schemeClr val="tx1"/>
                </a:solidFill>
                <a:latin typeface="Arial" pitchFamily="34" charset="0"/>
                <a:cs typeface="Arial" pitchFamily="34" charset="0"/>
              </a:rPr>
              <a:t> minh </a:t>
            </a:r>
            <a:r>
              <a:rPr lang="en-US" sz="2400" b="1" dirty="0" err="1">
                <a:solidFill>
                  <a:schemeClr val="tx1"/>
                </a:solidFill>
                <a:latin typeface="Arial" pitchFamily="34" charset="0"/>
                <a:cs typeface="Arial" pitchFamily="34" charset="0"/>
              </a:rPr>
              <a:t>lắp</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đặt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rất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nhiều</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thiết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bị</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điều</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khiển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sử</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dụng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năng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lượng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điện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như</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vậy</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thật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sự</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cũng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không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tiết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kiệm</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Hãy</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nêu</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nhận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xét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về</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các</a:t>
            </a:r>
            <a:r>
              <a:rPr lang="en-US" sz="2400" b="1" dirty="0">
                <a:solidFill>
                  <a:schemeClr val="tx1"/>
                </a:solidFill>
                <a:latin typeface="Arial" pitchFamily="34" charset="0"/>
                <a:cs typeface="Arial" pitchFamily="34" charset="0"/>
              </a:rPr>
              <a:t> ý </a:t>
            </a:r>
            <a:r>
              <a:rPr lang="en-US" sz="2400" b="1" dirty="0" err="1">
                <a:solidFill>
                  <a:schemeClr val="tx1"/>
                </a:solidFill>
                <a:latin typeface="Arial" pitchFamily="34" charset="0"/>
                <a:cs typeface="Arial" pitchFamily="34" charset="0"/>
              </a:rPr>
              <a:t>kiến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trên</a:t>
            </a:r>
            <a:r>
              <a:rPr lang="en-US" sz="2400" b="1" dirty="0">
                <a:solidFill>
                  <a:schemeClr val="tx1"/>
                </a:solidFill>
                <a:latin typeface="Arial" pitchFamily="34" charset="0"/>
                <a:cs typeface="Arial" pitchFamily="34" charset="0"/>
              </a:rPr>
              <a:t>.</a:t>
            </a:r>
          </a:p>
          <a:p>
            <a:r>
              <a:rPr lang="en-US" sz="2400" b="1" dirty="0">
                <a:solidFill>
                  <a:schemeClr val="tx1"/>
                </a:solidFill>
                <a:latin typeface="Arial" pitchFamily="34" charset="0"/>
                <a:cs typeface="Arial" pitchFamily="34" charset="0"/>
              </a:rPr>
              <a:t>2 .</a:t>
            </a:r>
            <a:r>
              <a:rPr lang="en-US" sz="2400" b="1" dirty="0" err="1">
                <a:solidFill>
                  <a:schemeClr val="tx1"/>
                </a:solidFill>
                <a:latin typeface="Arial" pitchFamily="34" charset="0"/>
                <a:cs typeface="Arial" pitchFamily="34" charset="0"/>
              </a:rPr>
              <a:t>Nếu</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được</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lắp</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đặt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các</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hệ</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thống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thông</a:t>
            </a:r>
            <a:r>
              <a:rPr lang="en-US" sz="2400" b="1" dirty="0">
                <a:solidFill>
                  <a:schemeClr val="tx1"/>
                </a:solidFill>
                <a:latin typeface="Arial" pitchFamily="34" charset="0"/>
                <a:cs typeface="Arial" pitchFamily="34" charset="0"/>
              </a:rPr>
              <a:t> minh </a:t>
            </a:r>
            <a:r>
              <a:rPr lang="en-US" sz="2400" b="1" dirty="0" err="1">
                <a:solidFill>
                  <a:schemeClr val="tx1"/>
                </a:solidFill>
                <a:latin typeface="Arial" pitchFamily="34" charset="0"/>
                <a:cs typeface="Arial" pitchFamily="34" charset="0"/>
              </a:rPr>
              <a:t>trong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ngôi</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nhà</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của</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mình</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thì</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em</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sẽ</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lắp</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đặt</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những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hệ</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thống</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gì</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Hãy</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lí</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giải</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về</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sự</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lựa</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chọn</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của</a:t>
            </a:r>
            <a:r>
              <a:rPr lang="en-US" sz="2400" b="1" dirty="0">
                <a:solidFill>
                  <a:schemeClr val="tx1"/>
                </a:solidFill>
                <a:latin typeface="Arial" pitchFamily="34" charset="0"/>
                <a:cs typeface="Arial" pitchFamily="34" charset="0"/>
              </a:rPr>
              <a:t> </a:t>
            </a:r>
            <a:r>
              <a:rPr lang="en-US" sz="2400" b="1" dirty="0" err="1">
                <a:solidFill>
                  <a:schemeClr val="tx1"/>
                </a:solidFill>
                <a:latin typeface="Arial" pitchFamily="34" charset="0"/>
                <a:cs typeface="Arial" pitchFamily="34" charset="0"/>
              </a:rPr>
              <a:t>em</a:t>
            </a:r>
            <a:r>
              <a:rPr lang="en-US" sz="2400" b="1" dirty="0">
                <a:solidFill>
                  <a:schemeClr val="tx1"/>
                </a:solidFill>
                <a:latin typeface="Arial" pitchFamily="34" charset="0"/>
                <a:cs typeface="Arial" pitchFamily="34" charset="0"/>
              </a:rPr>
              <a:t>.</a:t>
            </a:r>
          </a:p>
          <a:p>
            <a:r>
              <a:rPr lang="vi-VN" sz="2400" b="1" dirty="0" smtClean="0">
                <a:solidFill>
                  <a:schemeClr val="tx1"/>
                </a:solidFill>
                <a:latin typeface="Arial" pitchFamily="34" charset="0"/>
                <a:cs typeface="Arial" pitchFamily="34" charset="0"/>
              </a:rPr>
              <a:t>Ghi </a:t>
            </a:r>
            <a:r>
              <a:rPr lang="vi-VN" sz="2400" b="1" dirty="0">
                <a:solidFill>
                  <a:schemeClr val="tx1"/>
                </a:solidFill>
                <a:latin typeface="Arial" pitchFamily="34" charset="0"/>
                <a:cs typeface="Arial" pitchFamily="34" charset="0"/>
              </a:rPr>
              <a:t>trên giấy A4. Giờ sau nộp lại cho GV</a:t>
            </a:r>
            <a:r>
              <a:rPr lang="vi-VN" sz="2400" b="1" dirty="0">
                <a:solidFill>
                  <a:srgbClr val="00B0F0"/>
                </a:solidFill>
                <a:latin typeface="Arial" pitchFamily="34" charset="0"/>
                <a:cs typeface="Arial" pitchFamily="34" charset="0"/>
              </a:rPr>
              <a:t>.</a:t>
            </a:r>
          </a:p>
        </p:txBody>
      </p:sp>
    </p:spTree>
    <p:extLst>
      <p:ext uri="{BB962C8B-B14F-4D97-AF65-F5344CB8AC3E}">
        <p14:creationId xmlns:p14="http://schemas.microsoft.com/office/powerpoint/2010/main" val="2795533566"/>
      </p:ext>
    </p:extLst>
  </p:cSld>
  <p:clrMapOvr>
    <a:masterClrMapping/>
  </p:clrMapOvr>
  <p:transition spd="slow" advTm="154000">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Arial" pitchFamily="34" charset="0"/>
                <a:cs typeface="Arial" pitchFamily="34" charset="0"/>
              </a:rPr>
              <a:t>DẶN DÒ</a:t>
            </a:r>
            <a:endParaRPr lang="en-US" dirty="0">
              <a:solidFill>
                <a:srgbClr val="FF0000"/>
              </a:solidFill>
              <a:latin typeface="Arial" pitchFamily="34" charset="0"/>
              <a:cs typeface="Arial" pitchFamily="34" charset="0"/>
            </a:endParaRPr>
          </a:p>
        </p:txBody>
      </p:sp>
      <p:sp>
        <p:nvSpPr>
          <p:cNvPr id="3" name="Content Placeholder 2"/>
          <p:cNvSpPr>
            <a:spLocks noGrp="1"/>
          </p:cNvSpPr>
          <p:nvPr>
            <p:ph idx="1"/>
          </p:nvPr>
        </p:nvSpPr>
        <p:spPr/>
        <p:txBody>
          <a:bodyPr/>
          <a:lstStyle/>
          <a:p>
            <a:r>
              <a:rPr lang="en-US" dirty="0" smtClean="0">
                <a:solidFill>
                  <a:srgbClr val="0033CC"/>
                </a:solidFill>
                <a:latin typeface="Arial" pitchFamily="34" charset="0"/>
                <a:cs typeface="Arial" pitchFamily="34" charset="0"/>
              </a:rPr>
              <a:t>Tiếp tục làm bài tập vận dụng</a:t>
            </a:r>
          </a:p>
          <a:p>
            <a:r>
              <a:rPr lang="en-US" smtClean="0">
                <a:solidFill>
                  <a:srgbClr val="0033CC"/>
                </a:solidFill>
                <a:latin typeface="Arial" pitchFamily="34" charset="0"/>
                <a:cs typeface="Arial" pitchFamily="34" charset="0"/>
              </a:rPr>
              <a:t>Ôn lại tất cả các bài trong chương I để hôm sau chúng ta ôn tập</a:t>
            </a:r>
            <a:endParaRPr lang="en-US" dirty="0" smtClean="0">
              <a:solidFill>
                <a:srgbClr val="FF0000"/>
              </a:solidFill>
              <a:latin typeface="Arial" pitchFamily="34" charset="0"/>
              <a:cs typeface="Arial" pitchFamily="34" charset="0"/>
            </a:endParaRPr>
          </a:p>
        </p:txBody>
      </p:sp>
    </p:spTree>
  </p:cSld>
  <p:clrMapOvr>
    <a:masterClrMapping/>
  </p:clrMapOvr>
  <p:transition spd="slow" advTm="84000">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TotalTime>
  <Words>2030</Words>
  <Application>Microsoft Office PowerPoint</Application>
  <PresentationFormat>On-screen Show (4:3)</PresentationFormat>
  <Paragraphs>204</Paragraphs>
  <Slides>34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Arial Black</vt:lpstr>
      <vt:lpstr>Calibri</vt:lpstr>
      <vt:lpstr>Impact</vt:lpstr>
      <vt:lpstr>Times New Roman</vt:lpstr>
      <vt:lpstr>VNI-Times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DẶN DÒ</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cp:lastModifiedBy>
  <cp:revision>152</cp:revision>
  <dcterms:created xsi:type="dcterms:W3CDTF">2021-07-12T08:18:51Z</dcterms:created>
  <dcterms:modified xsi:type="dcterms:W3CDTF">2024-09-30T07:22:31Z</dcterms:modified>
</cp:coreProperties>
</file>